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1.xml" ContentType="application/vnd.openxmlformats-officedocument.presentationml.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29"/>
  </p:notesMasterIdLst>
  <p:sldIdLst>
    <p:sldId id="256" r:id="rId5"/>
    <p:sldId id="257" r:id="rId6"/>
    <p:sldId id="274" r:id="rId7"/>
    <p:sldId id="260" r:id="rId8"/>
    <p:sldId id="283" r:id="rId9"/>
    <p:sldId id="288" r:id="rId10"/>
    <p:sldId id="261" r:id="rId11"/>
    <p:sldId id="262" r:id="rId12"/>
    <p:sldId id="264" r:id="rId13"/>
    <p:sldId id="267" r:id="rId14"/>
    <p:sldId id="285" r:id="rId15"/>
    <p:sldId id="266" r:id="rId16"/>
    <p:sldId id="265" r:id="rId17"/>
    <p:sldId id="287" r:id="rId18"/>
    <p:sldId id="275" r:id="rId19"/>
    <p:sldId id="271" r:id="rId20"/>
    <p:sldId id="269" r:id="rId21"/>
    <p:sldId id="292" r:id="rId22"/>
    <p:sldId id="289" r:id="rId23"/>
    <p:sldId id="290" r:id="rId24"/>
    <p:sldId id="291" r:id="rId25"/>
    <p:sldId id="278" r:id="rId26"/>
    <p:sldId id="272" r:id="rId27"/>
    <p:sldId id="280" r:id="rId2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ro, Elisa" initials="HE" lastIdx="1" clrIdx="0">
    <p:extLst>
      <p:ext uri="{19B8F6BF-5375-455C-9EA6-DF929625EA0E}">
        <p15:presenceInfo xmlns:p15="http://schemas.microsoft.com/office/powerpoint/2012/main" userId="S-1-5-21-280651528-1570258706-317593308-9937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86101" autoAdjust="0"/>
  </p:normalViewPr>
  <p:slideViewPr>
    <p:cSldViewPr snapToGrid="0">
      <p:cViewPr varScale="1">
        <p:scale>
          <a:sx n="98" d="100"/>
          <a:sy n="98" d="100"/>
        </p:scale>
        <p:origin x="786" y="84"/>
      </p:cViewPr>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100" d="100"/>
        <a:sy n="100" d="100"/>
      </p:scale>
      <p:origin x="0" y="0"/>
    </p:cViewPr>
  </p:sorterViewPr>
  <p:notesViewPr>
    <p:cSldViewPr snapToGrid="0">
      <p:cViewPr varScale="1">
        <p:scale>
          <a:sx n="83" d="100"/>
          <a:sy n="83" d="100"/>
        </p:scale>
        <p:origin x="201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12-19T10:47:30.091" idx="1">
    <p:pos x="10" y="10"/>
    <p:text/>
    <p:extLst>
      <p:ext uri="{C676402C-5697-4E1C-873F-D02D1690AC5C}">
        <p15:threadingInfo xmlns:p15="http://schemas.microsoft.com/office/powerpoint/2012/main" timeZoneBias="4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28E669E-790A-47D7-BAB2-766F5F6442F8}" type="datetimeFigureOut">
              <a:rPr lang="en-US" smtClean="0"/>
              <a:t>11/15/2022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398A0C8-59FA-4A62-A3FB-B792D20E1F27}" type="slidenum">
              <a:rPr lang="en-US" smtClean="0"/>
              <a:t>‹#›</a:t>
            </a:fld>
            <a:endParaRPr lang="en-US"/>
          </a:p>
        </p:txBody>
      </p:sp>
    </p:spTree>
    <p:extLst>
      <p:ext uri="{BB962C8B-B14F-4D97-AF65-F5344CB8AC3E}">
        <p14:creationId xmlns:p14="http://schemas.microsoft.com/office/powerpoint/2010/main" val="26628710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goodreads.com/work/quotes/894384"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Somatic Psychotherapist doing a power point</a:t>
            </a:r>
          </a:p>
          <a:p>
            <a:r>
              <a:rPr lang="en-US" dirty="0"/>
              <a:t>Grief is an emotion which like all emotions live in the body.</a:t>
            </a:r>
          </a:p>
          <a:p>
            <a:r>
              <a:rPr lang="en-US" dirty="0"/>
              <a:t>It is messy, non-linear, there is no beginning and end.</a:t>
            </a:r>
          </a:p>
          <a:p>
            <a:r>
              <a:rPr lang="en-US" dirty="0"/>
              <a:t>Basically, the opposite of a zoom power point presentation…</a:t>
            </a:r>
          </a:p>
          <a:p>
            <a:endParaRPr lang="en-US" dirty="0"/>
          </a:p>
          <a:p>
            <a:r>
              <a:rPr lang="en-US" dirty="0"/>
              <a:t>But here we are, Everyone here tonight has experienced loss and therefore grief.</a:t>
            </a:r>
          </a:p>
          <a:p>
            <a:r>
              <a:rPr lang="en-US" dirty="0"/>
              <a:t>I will focus on Bereavement since that is my field and yet I want to acknowledge other types of losses including, divorce, separation, loss of culture, language, ability. Some of you may be grieving the loss of a child who has transitioned genders.</a:t>
            </a:r>
          </a:p>
          <a:p>
            <a:endParaRPr lang="en-US" dirty="0"/>
          </a:p>
          <a:p>
            <a:r>
              <a:rPr lang="en-US" dirty="0"/>
              <a:t>We all want to better understand grief with the hopes that we will “do it right” maybe it won’t hurt as much or for as long, maybe we will “get over it” more quickly and get back to our “normal” lives. Maybe we can better help our loved ones in their grief, especially our children.</a:t>
            </a:r>
          </a:p>
          <a:p>
            <a:endParaRPr lang="en-US" dirty="0"/>
          </a:p>
          <a:p>
            <a:r>
              <a:rPr lang="en-US" dirty="0"/>
              <a:t>So, please forgive my basic power point without any fancy visuals. Hopefully you will leave tonight with a slightly better understanding of the grief process and ways we can cope and move through it.  As a grief counselor I look for movement. </a:t>
            </a:r>
          </a:p>
          <a:p>
            <a:endParaRPr lang="en-US" dirty="0"/>
          </a:p>
          <a:p>
            <a:r>
              <a:rPr lang="en-US" dirty="0"/>
              <a:t>There will be time for questions at the end and I will do my best to address them-in the meantime, please feel free to ask for clarification and/or post questions in the chat.</a:t>
            </a:r>
          </a:p>
          <a:p>
            <a:endParaRPr lang="en-US" dirty="0"/>
          </a:p>
          <a:p>
            <a:r>
              <a:rPr lang="en-US" dirty="0"/>
              <a:t>Grief like most emotions is complicated and cannot be “taught” in 30 min power point. But hopefully you will leave here tonight with something helpful and be able to help me on my personal quest to normalize and de-stigmatize an often misunderstood process so that we can be</a:t>
            </a:r>
          </a:p>
          <a:p>
            <a:endParaRPr lang="en-US" b="1" dirty="0"/>
          </a:p>
          <a:p>
            <a:r>
              <a:rPr lang="en-US" b="1" dirty="0"/>
              <a:t>MORE KIND, COMPASSIONATE AND PATIENT WITH OURSELVES so that we may be more KIND, COMPASSIONATE an PATIENT with others.</a:t>
            </a:r>
          </a:p>
        </p:txBody>
      </p:sp>
      <p:sp>
        <p:nvSpPr>
          <p:cNvPr id="4" name="Slide Number Placeholder 3"/>
          <p:cNvSpPr>
            <a:spLocks noGrp="1"/>
          </p:cNvSpPr>
          <p:nvPr>
            <p:ph type="sldNum" sz="quarter" idx="5"/>
          </p:nvPr>
        </p:nvSpPr>
        <p:spPr/>
        <p:txBody>
          <a:bodyPr/>
          <a:lstStyle/>
          <a:p>
            <a:fld id="{C398A0C8-59FA-4A62-A3FB-B792D20E1F27}" type="slidenum">
              <a:rPr lang="en-US" smtClean="0"/>
              <a:t>1</a:t>
            </a:fld>
            <a:endParaRPr lang="en-US"/>
          </a:p>
        </p:txBody>
      </p:sp>
    </p:spTree>
    <p:extLst>
      <p:ext uri="{BB962C8B-B14F-4D97-AF65-F5344CB8AC3E}">
        <p14:creationId xmlns:p14="http://schemas.microsoft.com/office/powerpoint/2010/main" val="29366396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may be some denial. Teen’s tend to “back-burner” grief. It takes time to integrate loss, especially if it is traumatic. There may be some disassociation. Teens need things to be concrete. </a:t>
            </a:r>
          </a:p>
          <a:p>
            <a:r>
              <a:rPr lang="en-US" dirty="0"/>
              <a:t>They may engage in magical thinking. They might think they see them in a crowd or hear their voice.</a:t>
            </a:r>
          </a:p>
          <a:p>
            <a:r>
              <a:rPr lang="en-US" dirty="0"/>
              <a:t>Teens often feel invincible and when they confront the death of someone close, this belief is shattered. Teens may fight their vulnerability because it may cause them to feel more dependent on family and they need to have control. They are often moving towards independence and away from family, support.</a:t>
            </a:r>
          </a:p>
          <a:p>
            <a:endParaRPr lang="en-US" dirty="0"/>
          </a:p>
          <a:p>
            <a:r>
              <a:rPr lang="en-US" dirty="0"/>
              <a:t>This is the time when strong feelings surface. Their world has been turned upside down. They may have conflicting memories or feelings. </a:t>
            </a:r>
          </a:p>
          <a:p>
            <a:r>
              <a:rPr lang="en-US" dirty="0"/>
              <a:t>Teens may use self-mutilation to numb, or feel more deeply or “control” the pain they are experiencing.</a:t>
            </a:r>
          </a:p>
          <a:p>
            <a:r>
              <a:rPr lang="en-US" dirty="0"/>
              <a:t>Teens experience secondary loss. Not having the person at a sports game or party.</a:t>
            </a:r>
          </a:p>
          <a:p>
            <a:r>
              <a:rPr lang="en-US" dirty="0"/>
              <a:t>Loss brings up previous loss</a:t>
            </a:r>
          </a:p>
          <a:p>
            <a:r>
              <a:rPr lang="en-US" dirty="0"/>
              <a:t>We grieve not only what we have lost but what we will not get. </a:t>
            </a:r>
          </a:p>
          <a:p>
            <a:endParaRPr lang="en-US" dirty="0"/>
          </a:p>
          <a:p>
            <a:pPr defTabSz="931774">
              <a:defRPr/>
            </a:pPr>
            <a:r>
              <a:rPr lang="en-US" dirty="0"/>
              <a:t>The healing begins when they reinvest in their lives and can see the “good parts”. Focusing on what we have vs. what we have lost.</a:t>
            </a:r>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C398A0C8-59FA-4A62-A3FB-B792D20E1F27}" type="slidenum">
              <a:rPr lang="en-US" smtClean="0"/>
              <a:t>11</a:t>
            </a:fld>
            <a:endParaRPr lang="en-US"/>
          </a:p>
        </p:txBody>
      </p:sp>
    </p:spTree>
    <p:extLst>
      <p:ext uri="{BB962C8B-B14F-4D97-AF65-F5344CB8AC3E}">
        <p14:creationId xmlns:p14="http://schemas.microsoft.com/office/powerpoint/2010/main" val="18681061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Often what I hear from folks is the fear that they are</a:t>
            </a:r>
            <a:r>
              <a:rPr lang="en-US" baseline="0" dirty="0"/>
              <a:t> depressed. Grief is NOT depression but it often presents in many of the same ways. Here is a chart on the differences between grief and depression…</a:t>
            </a:r>
          </a:p>
          <a:p>
            <a:endParaRPr lang="en-US" baseline="0" dirty="0"/>
          </a:p>
          <a:p>
            <a:r>
              <a:rPr lang="en-US" baseline="0" dirty="0"/>
              <a:t>“Grief is neither a problem to be solved nor a difficulty to be overcome. It is a sacred expression of love-a sacred sorrow.” – Dr. Gerald May </a:t>
            </a:r>
            <a:endParaRPr lang="en-US" dirty="0"/>
          </a:p>
        </p:txBody>
      </p:sp>
      <p:sp>
        <p:nvSpPr>
          <p:cNvPr id="4" name="Slide Number Placeholder 3"/>
          <p:cNvSpPr>
            <a:spLocks noGrp="1"/>
          </p:cNvSpPr>
          <p:nvPr>
            <p:ph type="sldNum" sz="quarter" idx="10"/>
          </p:nvPr>
        </p:nvSpPr>
        <p:spPr/>
        <p:txBody>
          <a:bodyPr/>
          <a:lstStyle/>
          <a:p>
            <a:fld id="{C398A0C8-59FA-4A62-A3FB-B792D20E1F27}" type="slidenum">
              <a:rPr lang="en-US" smtClean="0"/>
              <a:t>12</a:t>
            </a:fld>
            <a:endParaRPr lang="en-US"/>
          </a:p>
        </p:txBody>
      </p:sp>
    </p:spTree>
    <p:extLst>
      <p:ext uri="{BB962C8B-B14F-4D97-AF65-F5344CB8AC3E}">
        <p14:creationId xmlns:p14="http://schemas.microsoft.com/office/powerpoint/2010/main" val="35482149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In his book </a:t>
            </a:r>
            <a:r>
              <a:rPr lang="en-US" dirty="0">
                <a:hlinkClick r:id="rId3"/>
              </a:rPr>
              <a:t>A Grief Observed</a:t>
            </a:r>
            <a:r>
              <a:rPr lang="en-US" dirty="0"/>
              <a:t> C.S. Lewis describes</a:t>
            </a:r>
            <a:r>
              <a:rPr lang="en-US" baseline="0" dirty="0"/>
              <a:t> this as…</a:t>
            </a:r>
            <a:endParaRPr lang="en-US" dirty="0"/>
          </a:p>
          <a:p>
            <a:pPr defTabSz="931774">
              <a:defRPr/>
            </a:pPr>
            <a:endParaRPr lang="en-US" dirty="0"/>
          </a:p>
          <a:p>
            <a:pPr defTabSz="931774">
              <a:defRPr/>
            </a:pPr>
            <a:r>
              <a:rPr lang="en-US" dirty="0"/>
              <a:t>“There is a sort of invisible blanket between the world and me. I find it hard to take in what anyone says. Or perhaps, hard to want to take it in. It is so uninteresting. Yet I want the others to be about me. I dread the moments when the house is empty. If only they would talk to one another and not to me.” </a:t>
            </a:r>
          </a:p>
          <a:p>
            <a:pPr defTabSz="931774">
              <a:defRPr/>
            </a:pPr>
            <a:endParaRPr lang="en-US" dirty="0"/>
          </a:p>
          <a:p>
            <a:pPr defTabSz="931774">
              <a:defRPr/>
            </a:pPr>
            <a:r>
              <a:rPr lang="en-US" dirty="0"/>
              <a:t>For the griever this can feel overwhelmingly confusing. While for the ones supporting the griever,</a:t>
            </a:r>
            <a:r>
              <a:rPr lang="en-US" baseline="0" dirty="0"/>
              <a:t> they too can feel confused by this.</a:t>
            </a:r>
          </a:p>
          <a:p>
            <a:pPr defTabSz="931774">
              <a:defRPr/>
            </a:pPr>
            <a:r>
              <a:rPr lang="en-US" baseline="0" dirty="0"/>
              <a:t>Recommended; parallel play </a:t>
            </a:r>
            <a:r>
              <a:rPr lang="en-US" baseline="0" dirty="0" err="1"/>
              <a:t>ie</a:t>
            </a:r>
            <a:r>
              <a:rPr lang="en-US" baseline="0" dirty="0"/>
              <a:t>. Watching tv together, in company of others but not needing to engage which takes energy.</a:t>
            </a:r>
            <a:br>
              <a:rPr lang="en-US" dirty="0"/>
            </a:br>
            <a:endParaRPr lang="en-US" dirty="0"/>
          </a:p>
        </p:txBody>
      </p:sp>
      <p:sp>
        <p:nvSpPr>
          <p:cNvPr id="4" name="Slide Number Placeholder 3"/>
          <p:cNvSpPr>
            <a:spLocks noGrp="1"/>
          </p:cNvSpPr>
          <p:nvPr>
            <p:ph type="sldNum" sz="quarter" idx="10"/>
          </p:nvPr>
        </p:nvSpPr>
        <p:spPr/>
        <p:txBody>
          <a:bodyPr/>
          <a:lstStyle/>
          <a:p>
            <a:fld id="{C398A0C8-59FA-4A62-A3FB-B792D20E1F27}" type="slidenum">
              <a:rPr lang="en-US" smtClean="0"/>
              <a:t>13</a:t>
            </a:fld>
            <a:endParaRPr lang="en-US"/>
          </a:p>
        </p:txBody>
      </p:sp>
    </p:spTree>
    <p:extLst>
      <p:ext uri="{BB962C8B-B14F-4D97-AF65-F5344CB8AC3E}">
        <p14:creationId xmlns:p14="http://schemas.microsoft.com/office/powerpoint/2010/main" val="9181513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how do</a:t>
            </a:r>
            <a:r>
              <a:rPr lang="en-US" baseline="0" dirty="0"/>
              <a:t> we help people with these tasks</a:t>
            </a:r>
          </a:p>
          <a:p>
            <a:endParaRPr lang="en-US" baseline="0" dirty="0"/>
          </a:p>
        </p:txBody>
      </p:sp>
      <p:sp>
        <p:nvSpPr>
          <p:cNvPr id="4" name="Slide Number Placeholder 3"/>
          <p:cNvSpPr>
            <a:spLocks noGrp="1"/>
          </p:cNvSpPr>
          <p:nvPr>
            <p:ph type="sldNum" sz="quarter" idx="10"/>
          </p:nvPr>
        </p:nvSpPr>
        <p:spPr/>
        <p:txBody>
          <a:bodyPr/>
          <a:lstStyle/>
          <a:p>
            <a:fld id="{C398A0C8-59FA-4A62-A3FB-B792D20E1F27}" type="slidenum">
              <a:rPr lang="en-US" smtClean="0"/>
              <a:t>15</a:t>
            </a:fld>
            <a:endParaRPr lang="en-US"/>
          </a:p>
        </p:txBody>
      </p:sp>
    </p:spTree>
    <p:extLst>
      <p:ext uri="{BB962C8B-B14F-4D97-AF65-F5344CB8AC3E}">
        <p14:creationId xmlns:p14="http://schemas.microsoft.com/office/powerpoint/2010/main" val="38183083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Model mourning. “I am sad/angry…” and I can still take care of you.</a:t>
            </a:r>
          </a:p>
          <a:p>
            <a:r>
              <a:rPr lang="en-US" dirty="0"/>
              <a:t>Feeling good doesn’t mean something bad didn’t happen. We are capable of feeling good and bad at the same time!</a:t>
            </a:r>
          </a:p>
          <a:p>
            <a:endParaRPr lang="en-US" b="1" u="sng" dirty="0"/>
          </a:p>
        </p:txBody>
      </p:sp>
      <p:sp>
        <p:nvSpPr>
          <p:cNvPr id="4" name="Slide Number Placeholder 3"/>
          <p:cNvSpPr>
            <a:spLocks noGrp="1"/>
          </p:cNvSpPr>
          <p:nvPr>
            <p:ph type="sldNum" sz="quarter" idx="10"/>
          </p:nvPr>
        </p:nvSpPr>
        <p:spPr/>
        <p:txBody>
          <a:bodyPr/>
          <a:lstStyle/>
          <a:p>
            <a:fld id="{C398A0C8-59FA-4A62-A3FB-B792D20E1F27}" type="slidenum">
              <a:rPr lang="en-US" smtClean="0"/>
              <a:t>16</a:t>
            </a:fld>
            <a:endParaRPr lang="en-US"/>
          </a:p>
        </p:txBody>
      </p:sp>
    </p:spTree>
    <p:extLst>
      <p:ext uri="{BB962C8B-B14F-4D97-AF65-F5344CB8AC3E}">
        <p14:creationId xmlns:p14="http://schemas.microsoft.com/office/powerpoint/2010/main" val="23943165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concept first introduced by author, educator and grief counselor Dr.</a:t>
            </a:r>
            <a:r>
              <a:rPr lang="en-US" baseline="0" dirty="0"/>
              <a:t> Alan Wolfelt, </a:t>
            </a:r>
          </a:p>
          <a:p>
            <a:endParaRPr lang="en-US" baseline="0" dirty="0"/>
          </a:p>
          <a:p>
            <a:r>
              <a:rPr lang="en-US" baseline="0" dirty="0"/>
              <a:t>At the heart of companioning is making space to bear witness to another’s deepest, most profound pain and not trying to change it or make it go away…THERE IS NOTHING WE CAN DO TO TAKE AWAY ANYONE’S GRIEF not even our own. </a:t>
            </a:r>
            <a:r>
              <a:rPr lang="en-US" b="1" baseline="0" dirty="0"/>
              <a:t>It is not our job to fix </a:t>
            </a:r>
            <a:r>
              <a:rPr lang="en-US" baseline="0" dirty="0"/>
              <a:t>in grief.</a:t>
            </a:r>
            <a:endParaRPr lang="en-US" dirty="0"/>
          </a:p>
        </p:txBody>
      </p:sp>
      <p:sp>
        <p:nvSpPr>
          <p:cNvPr id="4" name="Slide Number Placeholder 3"/>
          <p:cNvSpPr>
            <a:spLocks noGrp="1"/>
          </p:cNvSpPr>
          <p:nvPr>
            <p:ph type="sldNum" sz="quarter" idx="10"/>
          </p:nvPr>
        </p:nvSpPr>
        <p:spPr/>
        <p:txBody>
          <a:bodyPr/>
          <a:lstStyle/>
          <a:p>
            <a:fld id="{C398A0C8-59FA-4A62-A3FB-B792D20E1F27}" type="slidenum">
              <a:rPr lang="en-US" smtClean="0"/>
              <a:t>17</a:t>
            </a:fld>
            <a:endParaRPr lang="en-US"/>
          </a:p>
        </p:txBody>
      </p:sp>
    </p:spTree>
    <p:extLst>
      <p:ext uri="{BB962C8B-B14F-4D97-AF65-F5344CB8AC3E}">
        <p14:creationId xmlns:p14="http://schemas.microsoft.com/office/powerpoint/2010/main" val="38808344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Drugs and Alcohol are not helpful</a:t>
            </a:r>
          </a:p>
          <a:p>
            <a:r>
              <a:rPr lang="en-US" dirty="0"/>
              <a:t>“We </a:t>
            </a:r>
            <a:r>
              <a:rPr lang="en-US" dirty="0" err="1"/>
              <a:t>gotta</a:t>
            </a:r>
            <a:r>
              <a:rPr lang="en-US" dirty="0"/>
              <a:t> feel it to heal it”! We need to move through the feelings  and emotions which accompany grief. We cannot  “get over” it. There are no short cuts.</a:t>
            </a:r>
          </a:p>
          <a:p>
            <a:r>
              <a:rPr lang="en-US" dirty="0"/>
              <a:t>Unprocessed grief can lead to depression and physical symptoms such as headaches, stomach aches, pain in the body.</a:t>
            </a:r>
          </a:p>
          <a:p>
            <a:endParaRPr lang="en-US" dirty="0"/>
          </a:p>
          <a:p>
            <a:r>
              <a:rPr lang="en-US" dirty="0"/>
              <a:t>Grief is an emotion. We hold emotions in our bodies.</a:t>
            </a:r>
          </a:p>
          <a:p>
            <a:endParaRPr lang="en-US" dirty="0"/>
          </a:p>
          <a:p>
            <a:endParaRPr lang="en-US" dirty="0"/>
          </a:p>
        </p:txBody>
      </p:sp>
      <p:sp>
        <p:nvSpPr>
          <p:cNvPr id="4" name="Slide Number Placeholder 3"/>
          <p:cNvSpPr>
            <a:spLocks noGrp="1"/>
          </p:cNvSpPr>
          <p:nvPr>
            <p:ph type="sldNum" sz="quarter" idx="5"/>
          </p:nvPr>
        </p:nvSpPr>
        <p:spPr/>
        <p:txBody>
          <a:bodyPr/>
          <a:lstStyle/>
          <a:p>
            <a:fld id="{C398A0C8-59FA-4A62-A3FB-B792D20E1F27}" type="slidenum">
              <a:rPr lang="en-US" smtClean="0"/>
              <a:t>19</a:t>
            </a:fld>
            <a:endParaRPr lang="en-US"/>
          </a:p>
        </p:txBody>
      </p:sp>
    </p:spTree>
    <p:extLst>
      <p:ext uri="{BB962C8B-B14F-4D97-AF65-F5344CB8AC3E}">
        <p14:creationId xmlns:p14="http://schemas.microsoft.com/office/powerpoint/2010/main" val="34384383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collages, alters, memorializing with photos</a:t>
            </a:r>
          </a:p>
          <a:p>
            <a:r>
              <a:rPr lang="en-US" dirty="0"/>
              <a:t>Walking, exercise of all kinds</a:t>
            </a:r>
          </a:p>
          <a:p>
            <a:r>
              <a:rPr lang="en-US" dirty="0"/>
              <a:t>Therapy is not the only thing which is therapeutic. What things that you put in your body nourish you? Who nourishes you? What places/environments nourish you?  What activities nourish you?</a:t>
            </a:r>
          </a:p>
          <a:p>
            <a:r>
              <a:rPr lang="en-US" dirty="0"/>
              <a:t>Writing, Journaling, Crying-(benefit of emotional tears) screaming, tearing/breaking things, talking to those you trust. Seeking professional help. Prompts for getting them to talk</a:t>
            </a:r>
          </a:p>
          <a:p>
            <a:r>
              <a:rPr lang="en-US" dirty="0"/>
              <a:t>Focusing on what we have and not what we have lost- NOT “we are lucky because…” sometimes “I am grateful for…” is too much. </a:t>
            </a:r>
          </a:p>
          <a:p>
            <a:r>
              <a:rPr lang="en-US" dirty="0"/>
              <a:t>BEST PART OF DAY gratitude practice.</a:t>
            </a:r>
          </a:p>
        </p:txBody>
      </p:sp>
      <p:sp>
        <p:nvSpPr>
          <p:cNvPr id="4" name="Slide Number Placeholder 3"/>
          <p:cNvSpPr>
            <a:spLocks noGrp="1"/>
          </p:cNvSpPr>
          <p:nvPr>
            <p:ph type="sldNum" sz="quarter" idx="5"/>
          </p:nvPr>
        </p:nvSpPr>
        <p:spPr/>
        <p:txBody>
          <a:bodyPr/>
          <a:lstStyle/>
          <a:p>
            <a:fld id="{C398A0C8-59FA-4A62-A3FB-B792D20E1F27}" type="slidenum">
              <a:rPr lang="en-US" smtClean="0"/>
              <a:t>20</a:t>
            </a:fld>
            <a:endParaRPr lang="en-US"/>
          </a:p>
        </p:txBody>
      </p:sp>
    </p:spTree>
    <p:extLst>
      <p:ext uri="{BB962C8B-B14F-4D97-AF65-F5344CB8AC3E}">
        <p14:creationId xmlns:p14="http://schemas.microsoft.com/office/powerpoint/2010/main" val="15864723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Definition of Self Care as Meeting yourself where you are at. This might mean massages/</a:t>
            </a:r>
            <a:r>
              <a:rPr lang="en-US" dirty="0" err="1"/>
              <a:t>mani</a:t>
            </a:r>
            <a:r>
              <a:rPr lang="en-US" dirty="0"/>
              <a:t> pedis and bubble baths. This might mean loud aggressive music while boxing. This might mean staying under the covers. </a:t>
            </a:r>
            <a:r>
              <a:rPr lang="en-US" baseline="0" dirty="0"/>
              <a:t>	-</a:t>
            </a:r>
          </a:p>
          <a:p>
            <a:endParaRPr lang="en-US" baseline="0" dirty="0"/>
          </a:p>
          <a:p>
            <a:r>
              <a:rPr lang="en-US" baseline="0" dirty="0"/>
              <a:t>Not a SELFISH ACT, rather a vital RADICAL act</a:t>
            </a:r>
          </a:p>
          <a:p>
            <a:r>
              <a:rPr lang="en-US" baseline="0" dirty="0"/>
              <a:t>	</a:t>
            </a:r>
            <a:endParaRPr lang="en-US" dirty="0"/>
          </a:p>
        </p:txBody>
      </p:sp>
      <p:sp>
        <p:nvSpPr>
          <p:cNvPr id="4" name="Slide Number Placeholder 3"/>
          <p:cNvSpPr>
            <a:spLocks noGrp="1"/>
          </p:cNvSpPr>
          <p:nvPr>
            <p:ph type="sldNum" sz="quarter" idx="10"/>
          </p:nvPr>
        </p:nvSpPr>
        <p:spPr/>
        <p:txBody>
          <a:bodyPr/>
          <a:lstStyle/>
          <a:p>
            <a:fld id="{C398A0C8-59FA-4A62-A3FB-B792D20E1F27}" type="slidenum">
              <a:rPr lang="en-US" smtClean="0"/>
              <a:t>22</a:t>
            </a:fld>
            <a:endParaRPr lang="en-US"/>
          </a:p>
        </p:txBody>
      </p:sp>
    </p:spTree>
    <p:extLst>
      <p:ext uri="{BB962C8B-B14F-4D97-AF65-F5344CB8AC3E}">
        <p14:creationId xmlns:p14="http://schemas.microsoft.com/office/powerpoint/2010/main" val="3026484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 want y’all to </a:t>
            </a:r>
            <a:r>
              <a:rPr lang="en-US" b="1" dirty="0"/>
              <a:t>take away </a:t>
            </a:r>
            <a:r>
              <a:rPr lang="en-US" dirty="0"/>
              <a:t>from this presentation. </a:t>
            </a:r>
          </a:p>
          <a:p>
            <a:r>
              <a:rPr lang="en-US" dirty="0"/>
              <a:t>Importance of </a:t>
            </a:r>
            <a:r>
              <a:rPr lang="en-US" i="1" dirty="0"/>
              <a:t>recognizing and normalizing </a:t>
            </a:r>
            <a:r>
              <a:rPr lang="en-US" dirty="0"/>
              <a:t>grief</a:t>
            </a:r>
            <a:r>
              <a:rPr lang="en-US" b="1" dirty="0"/>
              <a:t> PROCESS</a:t>
            </a:r>
            <a:r>
              <a:rPr lang="en-US" dirty="0"/>
              <a:t>. </a:t>
            </a:r>
          </a:p>
          <a:p>
            <a:r>
              <a:rPr lang="en-US" dirty="0"/>
              <a:t>Grief is not an event. It is a process. </a:t>
            </a:r>
            <a:r>
              <a:rPr lang="en-US" i="1" dirty="0"/>
              <a:t>We need to feel it to heal it</a:t>
            </a:r>
            <a:r>
              <a:rPr lang="en-US" dirty="0"/>
              <a:t>. </a:t>
            </a:r>
          </a:p>
          <a:p>
            <a:r>
              <a:rPr lang="en-US" dirty="0"/>
              <a:t>We all grieve and cope differently.</a:t>
            </a:r>
          </a:p>
          <a:p>
            <a:r>
              <a:rPr lang="en-US" dirty="0"/>
              <a:t>That helping a loved one in grief is meeting them where they are at. Helping them feel seen and heard.</a:t>
            </a:r>
          </a:p>
          <a:p>
            <a:r>
              <a:rPr lang="en-US" dirty="0"/>
              <a:t>Helping yourself in grief is meeting </a:t>
            </a:r>
            <a:r>
              <a:rPr lang="en-US" i="1" dirty="0"/>
              <a:t>yourself</a:t>
            </a:r>
            <a:r>
              <a:rPr lang="en-US" dirty="0"/>
              <a:t> where you are at.</a:t>
            </a:r>
            <a:r>
              <a:rPr lang="en-US" b="1" dirty="0"/>
              <a:t> Practice kindness, patience and self compassion with yourself. THIS IS A RADICAL ACT.</a:t>
            </a:r>
          </a:p>
        </p:txBody>
      </p:sp>
      <p:sp>
        <p:nvSpPr>
          <p:cNvPr id="4" name="Slide Number Placeholder 3"/>
          <p:cNvSpPr>
            <a:spLocks noGrp="1"/>
          </p:cNvSpPr>
          <p:nvPr>
            <p:ph type="sldNum" sz="quarter" idx="10"/>
          </p:nvPr>
        </p:nvSpPr>
        <p:spPr/>
        <p:txBody>
          <a:bodyPr/>
          <a:lstStyle/>
          <a:p>
            <a:fld id="{C398A0C8-59FA-4A62-A3FB-B792D20E1F27}" type="slidenum">
              <a:rPr lang="en-US" smtClean="0"/>
              <a:t>23</a:t>
            </a:fld>
            <a:endParaRPr lang="en-US"/>
          </a:p>
        </p:txBody>
      </p:sp>
    </p:spTree>
    <p:extLst>
      <p:ext uri="{BB962C8B-B14F-4D97-AF65-F5344CB8AC3E}">
        <p14:creationId xmlns:p14="http://schemas.microsoft.com/office/powerpoint/2010/main" val="1563179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live in a society which prioritizes productivity.  As a bereavement counselor who works for health care, I get 2 or 3 days of bereavement. We typically don’t do a great job dealing with pain and discomfort. We use pills to take away the pain and often do not give any time and space to acknowledging the pain of loss. Therefore, many people feel like they are falling apart of going crazy. Grief is a lonely and isolating feeling. The world is going on as if nothing has happened and for you as the person who has experienced loss, nothing is the same.  </a:t>
            </a:r>
            <a:endParaRPr lang="en-US" baseline="0" dirty="0"/>
          </a:p>
          <a:p>
            <a:endParaRPr lang="en-US" baseline="0" dirty="0"/>
          </a:p>
          <a:p>
            <a:r>
              <a:rPr lang="en-US" baseline="0" dirty="0"/>
              <a:t>Some of you in this room may be asking “well why is that?’” and to answer this question we need to look at the actual process of what grief looks like and how it can show up.</a:t>
            </a:r>
            <a:endParaRPr lang="en-US" dirty="0"/>
          </a:p>
        </p:txBody>
      </p:sp>
      <p:sp>
        <p:nvSpPr>
          <p:cNvPr id="4" name="Slide Number Placeholder 3"/>
          <p:cNvSpPr>
            <a:spLocks noGrp="1"/>
          </p:cNvSpPr>
          <p:nvPr>
            <p:ph type="sldNum" sz="quarter" idx="5"/>
          </p:nvPr>
        </p:nvSpPr>
        <p:spPr/>
        <p:txBody>
          <a:bodyPr/>
          <a:lstStyle/>
          <a:p>
            <a:fld id="{C398A0C8-59FA-4A62-A3FB-B792D20E1F27}" type="slidenum">
              <a:rPr lang="en-US" smtClean="0"/>
              <a:t>3</a:t>
            </a:fld>
            <a:endParaRPr lang="en-US"/>
          </a:p>
        </p:txBody>
      </p:sp>
    </p:spTree>
    <p:extLst>
      <p:ext uri="{BB962C8B-B14F-4D97-AF65-F5344CB8AC3E}">
        <p14:creationId xmlns:p14="http://schemas.microsoft.com/office/powerpoint/2010/main" val="29691661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Resources for Teens</a:t>
            </a:r>
          </a:p>
          <a:p>
            <a:endParaRPr lang="en-US" dirty="0"/>
          </a:p>
          <a:p>
            <a:r>
              <a:rPr lang="en-US" dirty="0"/>
              <a:t>BHS Health Center</a:t>
            </a:r>
          </a:p>
          <a:p>
            <a:r>
              <a:rPr lang="en-US" dirty="0"/>
              <a:t>Crisis Support Services of Alameda County</a:t>
            </a:r>
          </a:p>
          <a:p>
            <a:r>
              <a:rPr lang="en-US" dirty="0"/>
              <a:t>Circle of Care</a:t>
            </a:r>
          </a:p>
          <a:p>
            <a:r>
              <a:rPr lang="en-US" dirty="0"/>
              <a:t>Sutter Care At Home Hospice</a:t>
            </a:r>
          </a:p>
          <a:p>
            <a:r>
              <a:rPr lang="en-US" dirty="0"/>
              <a:t>Pathways Hospice</a:t>
            </a:r>
          </a:p>
          <a:p>
            <a:pPr defTabSz="931774">
              <a:defRPr/>
            </a:pPr>
            <a:r>
              <a:rPr lang="en-US" dirty="0" err="1"/>
              <a:t>Dougy</a:t>
            </a:r>
            <a:r>
              <a:rPr lang="en-US" dirty="0"/>
              <a:t> Center (on </a:t>
            </a:r>
            <a:r>
              <a:rPr lang="en-US"/>
              <a:t>line resources)</a:t>
            </a:r>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C398A0C8-59FA-4A62-A3FB-B792D20E1F27}" type="slidenum">
              <a:rPr lang="en-US" smtClean="0"/>
              <a:t>24</a:t>
            </a:fld>
            <a:endParaRPr lang="en-US"/>
          </a:p>
        </p:txBody>
      </p:sp>
    </p:spTree>
    <p:extLst>
      <p:ext uri="{BB962C8B-B14F-4D97-AF65-F5344CB8AC3E}">
        <p14:creationId xmlns:p14="http://schemas.microsoft.com/office/powerpoint/2010/main" val="9471860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C398A0C8-59FA-4A62-A3FB-B792D20E1F27}" type="slidenum">
              <a:rPr lang="en-US" smtClean="0"/>
              <a:t>4</a:t>
            </a:fld>
            <a:endParaRPr lang="en-US"/>
          </a:p>
        </p:txBody>
      </p:sp>
    </p:spTree>
    <p:extLst>
      <p:ext uri="{BB962C8B-B14F-4D97-AF65-F5344CB8AC3E}">
        <p14:creationId xmlns:p14="http://schemas.microsoft.com/office/powerpoint/2010/main" val="38821977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C398A0C8-59FA-4A62-A3FB-B792D20E1F27}" type="slidenum">
              <a:rPr lang="en-US" smtClean="0"/>
              <a:t>5</a:t>
            </a:fld>
            <a:endParaRPr lang="en-US"/>
          </a:p>
        </p:txBody>
      </p:sp>
    </p:spTree>
    <p:extLst>
      <p:ext uri="{BB962C8B-B14F-4D97-AF65-F5344CB8AC3E}">
        <p14:creationId xmlns:p14="http://schemas.microsoft.com/office/powerpoint/2010/main" val="26975333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Anger at the person who died, anger at doctors, teachers, parents, survivors, God, the world</a:t>
            </a:r>
          </a:p>
          <a:p>
            <a:r>
              <a:rPr lang="en-US" dirty="0"/>
              <a:t>Teens tend to be “self centered” (developmentally appropriate) and therefore can have an exaggerated sense of their own role or impact on others.</a:t>
            </a:r>
          </a:p>
          <a:p>
            <a:endParaRPr lang="en-US" dirty="0"/>
          </a:p>
          <a:p>
            <a:r>
              <a:rPr lang="en-US" dirty="0"/>
              <a:t>Anxiety is often how helplessness manifests. When something really out of our control happens in our lives, we naturally may try to control what we can. Sometimes this can be used as an effective coping skill. (for example, having control over our physical space) </a:t>
            </a:r>
          </a:p>
        </p:txBody>
      </p:sp>
      <p:sp>
        <p:nvSpPr>
          <p:cNvPr id="4" name="Slide Number Placeholder 3"/>
          <p:cNvSpPr>
            <a:spLocks noGrp="1"/>
          </p:cNvSpPr>
          <p:nvPr>
            <p:ph type="sldNum" sz="quarter" idx="5"/>
          </p:nvPr>
        </p:nvSpPr>
        <p:spPr/>
        <p:txBody>
          <a:bodyPr/>
          <a:lstStyle/>
          <a:p>
            <a:fld id="{C398A0C8-59FA-4A62-A3FB-B792D20E1F27}" type="slidenum">
              <a:rPr lang="en-US" smtClean="0"/>
              <a:t>6</a:t>
            </a:fld>
            <a:endParaRPr lang="en-US"/>
          </a:p>
        </p:txBody>
      </p:sp>
    </p:spTree>
    <p:extLst>
      <p:ext uri="{BB962C8B-B14F-4D97-AF65-F5344CB8AC3E}">
        <p14:creationId xmlns:p14="http://schemas.microsoft.com/office/powerpoint/2010/main" val="24911407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Grief can be complicated and lifelong if not mourned.</a:t>
            </a:r>
          </a:p>
          <a:p>
            <a:endParaRPr lang="en-US" dirty="0"/>
          </a:p>
          <a:p>
            <a:r>
              <a:rPr lang="en-US" dirty="0"/>
              <a:t>Mourning allows the individual to begin the process of learning to cope and life with the loss. It allows the individual to begin their journey of discovering their “new normal.” </a:t>
            </a:r>
          </a:p>
        </p:txBody>
      </p:sp>
      <p:sp>
        <p:nvSpPr>
          <p:cNvPr id="4" name="Slide Number Placeholder 3"/>
          <p:cNvSpPr>
            <a:spLocks noGrp="1"/>
          </p:cNvSpPr>
          <p:nvPr>
            <p:ph type="sldNum" sz="quarter" idx="10"/>
          </p:nvPr>
        </p:nvSpPr>
        <p:spPr/>
        <p:txBody>
          <a:bodyPr/>
          <a:lstStyle/>
          <a:p>
            <a:fld id="{C398A0C8-59FA-4A62-A3FB-B792D20E1F27}" type="slidenum">
              <a:rPr lang="en-US" smtClean="0"/>
              <a:t>7</a:t>
            </a:fld>
            <a:endParaRPr lang="en-US"/>
          </a:p>
        </p:txBody>
      </p:sp>
    </p:spTree>
    <p:extLst>
      <p:ext uri="{BB962C8B-B14F-4D97-AF65-F5344CB8AC3E}">
        <p14:creationId xmlns:p14="http://schemas.microsoft.com/office/powerpoint/2010/main" val="17644633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a:t>
            </a:r>
            <a:r>
              <a:rPr lang="en-US" baseline="0" dirty="0"/>
              <a:t> of you might have heard of </a:t>
            </a:r>
            <a:r>
              <a:rPr lang="en-US" baseline="0" dirty="0" err="1"/>
              <a:t>Kubler</a:t>
            </a:r>
            <a:r>
              <a:rPr lang="en-US" baseline="0" dirty="0"/>
              <a:t>-Ross’s PHASES of grieving  (</a:t>
            </a:r>
            <a:r>
              <a:rPr lang="en-US" baseline="0" dirty="0" err="1"/>
              <a:t>Denial,Anger,Bargaining,Depression,Acceptance</a:t>
            </a:r>
            <a:r>
              <a:rPr lang="en-US" baseline="0" dirty="0"/>
              <a:t>) </a:t>
            </a:r>
          </a:p>
          <a:p>
            <a:r>
              <a:rPr lang="en-US" baseline="0" dirty="0"/>
              <a:t>	- misinterpreted as a linear form of grieving </a:t>
            </a:r>
          </a:p>
          <a:p>
            <a:endParaRPr lang="en-US" baseline="0" dirty="0"/>
          </a:p>
          <a:p>
            <a:r>
              <a:rPr lang="en-US" baseline="0" dirty="0"/>
              <a:t>But in actuality;  grief really looks more like this….it goes back and forth, up and down</a:t>
            </a:r>
          </a:p>
          <a:p>
            <a:endParaRPr lang="en-US" baseline="0" dirty="0"/>
          </a:p>
          <a:p>
            <a:r>
              <a:rPr lang="en-US" baseline="0" dirty="0"/>
              <a:t>We start at the loss and typically for at least 6 months we live in shock with slight moments of awareness (TALK ABOUT SHOCK)</a:t>
            </a:r>
          </a:p>
          <a:p>
            <a:r>
              <a:rPr lang="en-US" baseline="0" dirty="0"/>
              <a:t>	-Pick-up the phone to text</a:t>
            </a:r>
          </a:p>
          <a:p>
            <a:r>
              <a:rPr lang="en-US" baseline="0" dirty="0"/>
              <a:t>	-Shock is in place to not overwhelm our system…important not to </a:t>
            </a:r>
            <a:r>
              <a:rPr lang="en-US" baseline="0" dirty="0" err="1"/>
              <a:t>pathologize</a:t>
            </a:r>
            <a:r>
              <a:rPr lang="en-US" baseline="0" dirty="0"/>
              <a:t> or try and move grievers quickly through this </a:t>
            </a:r>
          </a:p>
          <a:p>
            <a:endParaRPr lang="en-US" baseline="0" dirty="0"/>
          </a:p>
          <a:p>
            <a:r>
              <a:rPr lang="en-US" baseline="0" dirty="0"/>
              <a:t>Awareness: still have moments of shock but these moments begin to subside and as this happens the feelings of grief like (READ CHART) begin to unsurfaced</a:t>
            </a:r>
          </a:p>
          <a:p>
            <a:endParaRPr lang="en-US" baseline="0" dirty="0"/>
          </a:p>
          <a:p>
            <a:r>
              <a:rPr lang="en-US" baseline="0" dirty="0"/>
              <a:t>Acceptance: This does not mean we like or are even “ok” with the loss, it mainly means we are beginning to find our “new normal” or basically readjusting our lives in a new world without our person</a:t>
            </a:r>
          </a:p>
          <a:p>
            <a:endParaRPr lang="en-US" baseline="0" dirty="0"/>
          </a:p>
          <a:p>
            <a:r>
              <a:rPr lang="en-US" baseline="0" dirty="0"/>
              <a:t>Then we come to the place of “healing” which I prefer the word “Integration” meaning we learn how to integrate the loss into our lives so that we live a life that is more full.  This is the place where my clients can see how their love and their grief are 2 different sides of the same coin.  I often know my clients have moved to this place when they start expressing more hope or begin to share how they have a new appreciation for life in the face of their loss. </a:t>
            </a:r>
          </a:p>
          <a:p>
            <a:endParaRPr lang="en-US" baseline="0" dirty="0"/>
          </a:p>
          <a:p>
            <a:r>
              <a:rPr lang="en-US" baseline="0" dirty="0"/>
              <a:t>I would also like to share that I believe WE NEVER “GET OVER” GRIEF because we never stop missing our person </a:t>
            </a:r>
          </a:p>
          <a:p>
            <a:endParaRPr lang="en-US" dirty="0"/>
          </a:p>
        </p:txBody>
      </p:sp>
      <p:sp>
        <p:nvSpPr>
          <p:cNvPr id="4" name="Slide Number Placeholder 3"/>
          <p:cNvSpPr>
            <a:spLocks noGrp="1"/>
          </p:cNvSpPr>
          <p:nvPr>
            <p:ph type="sldNum" sz="quarter" idx="10"/>
          </p:nvPr>
        </p:nvSpPr>
        <p:spPr/>
        <p:txBody>
          <a:bodyPr/>
          <a:lstStyle/>
          <a:p>
            <a:fld id="{C398A0C8-59FA-4A62-A3FB-B792D20E1F27}" type="slidenum">
              <a:rPr lang="en-US" smtClean="0"/>
              <a:t>8</a:t>
            </a:fld>
            <a:endParaRPr lang="en-US"/>
          </a:p>
        </p:txBody>
      </p:sp>
    </p:spTree>
    <p:extLst>
      <p:ext uri="{BB962C8B-B14F-4D97-AF65-F5344CB8AC3E}">
        <p14:creationId xmlns:p14="http://schemas.microsoft.com/office/powerpoint/2010/main" val="14019386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Having an understanding for the way someone grieves be helpful. There is no right or wrong way to grieve. What can be harmful (and what often impacts relationships negatively is judgment about the way someone is mourning. </a:t>
            </a:r>
          </a:p>
          <a:p>
            <a:endParaRPr lang="en-US" dirty="0"/>
          </a:p>
          <a:p>
            <a:endParaRPr lang="en-US" baseline="0" dirty="0"/>
          </a:p>
          <a:p>
            <a:r>
              <a:rPr lang="en-US" baseline="0" dirty="0"/>
              <a:t>When one has an understanding for their grief style they will then have an easier time seeking out what is helpful. For the intuitive it might be a support group while for the instrumental it might be going back to work.</a:t>
            </a:r>
            <a:endParaRPr lang="en-US" dirty="0"/>
          </a:p>
        </p:txBody>
      </p:sp>
      <p:sp>
        <p:nvSpPr>
          <p:cNvPr id="4" name="Slide Number Placeholder 3"/>
          <p:cNvSpPr>
            <a:spLocks noGrp="1"/>
          </p:cNvSpPr>
          <p:nvPr>
            <p:ph type="sldNum" sz="quarter" idx="10"/>
          </p:nvPr>
        </p:nvSpPr>
        <p:spPr/>
        <p:txBody>
          <a:bodyPr/>
          <a:lstStyle/>
          <a:p>
            <a:fld id="{C398A0C8-59FA-4A62-A3FB-B792D20E1F27}" type="slidenum">
              <a:rPr lang="en-US" smtClean="0"/>
              <a:t>9</a:t>
            </a:fld>
            <a:endParaRPr lang="en-US"/>
          </a:p>
        </p:txBody>
      </p:sp>
    </p:spTree>
    <p:extLst>
      <p:ext uri="{BB962C8B-B14F-4D97-AF65-F5344CB8AC3E}">
        <p14:creationId xmlns:p14="http://schemas.microsoft.com/office/powerpoint/2010/main" val="19712741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Task 1: This task</a:t>
            </a:r>
            <a:r>
              <a:rPr lang="en-US" baseline="0" dirty="0"/>
              <a:t> is very difficult to come to terms with. The head and the heart are on their own, usually very different timeline and it is usually a long process for the heart to catch up. </a:t>
            </a:r>
          </a:p>
          <a:p>
            <a:r>
              <a:rPr lang="en-US" baseline="0" dirty="0"/>
              <a:t>Often I hear “I know in my head that they are gone but I still can’t help feelings like they are going to walk through the door” or “it doesn’t feel real”. As time passes this gets replaced with “I know they are not coming back” and getting used to the feeling of not having them in our lives</a:t>
            </a:r>
          </a:p>
          <a:p>
            <a:endParaRPr lang="en-US" baseline="0" dirty="0"/>
          </a:p>
          <a:p>
            <a:r>
              <a:rPr lang="en-US" baseline="0" dirty="0"/>
              <a:t>Task 2:  Often I share with clients “We </a:t>
            </a:r>
            <a:r>
              <a:rPr lang="en-US" baseline="0" dirty="0" err="1"/>
              <a:t>gotta</a:t>
            </a:r>
            <a:r>
              <a:rPr lang="en-US" baseline="0" dirty="0"/>
              <a:t> feel it to  heal it.” The only way is </a:t>
            </a:r>
            <a:r>
              <a:rPr lang="en-US" i="1" baseline="0" dirty="0"/>
              <a:t>through</a:t>
            </a:r>
            <a:r>
              <a:rPr lang="en-US" baseline="0" dirty="0"/>
              <a:t>. Importance of “making space” for all the emotions, experiences and waves that accompany the grief. </a:t>
            </a:r>
          </a:p>
          <a:p>
            <a:r>
              <a:rPr lang="en-US" baseline="0" dirty="0"/>
              <a:t>-This is the time to </a:t>
            </a:r>
            <a:r>
              <a:rPr lang="en-US" baseline="0" dirty="0" err="1"/>
              <a:t>counterintuitely</a:t>
            </a:r>
            <a:r>
              <a:rPr lang="en-US" baseline="0" dirty="0"/>
              <a:t> move towards grief/pain rather than away.</a:t>
            </a:r>
          </a:p>
          <a:p>
            <a:endParaRPr lang="en-US" baseline="0" dirty="0"/>
          </a:p>
          <a:p>
            <a:r>
              <a:rPr lang="en-US" baseline="0" dirty="0"/>
              <a:t>Task 3: Adjusting to the loss does not mean “getting over the grief” but rather as one client so eloquently stated it’s learning how to endure the pain.</a:t>
            </a:r>
          </a:p>
          <a:p>
            <a:r>
              <a:rPr lang="en-US" baseline="0" dirty="0"/>
              <a:t>-Again, we NEVER get over grief because we never stop missing our person; we just learn how to live without them being physically present</a:t>
            </a:r>
          </a:p>
          <a:p>
            <a:endParaRPr lang="en-US" baseline="0" dirty="0"/>
          </a:p>
          <a:p>
            <a:r>
              <a:rPr lang="en-US" baseline="0" dirty="0"/>
              <a:t>Task 4: happens when the client is able to embark on their new life while simultaneously having an enduring connection with the deceased. I know my clients are at this stage when they can reflect on their grief and share how this experience has shaped who they are. When they are able to remember their loved one with more love than pain.    </a:t>
            </a:r>
            <a:endParaRPr lang="en-US" dirty="0"/>
          </a:p>
        </p:txBody>
      </p:sp>
      <p:sp>
        <p:nvSpPr>
          <p:cNvPr id="4" name="Slide Number Placeholder 3"/>
          <p:cNvSpPr>
            <a:spLocks noGrp="1"/>
          </p:cNvSpPr>
          <p:nvPr>
            <p:ph type="sldNum" sz="quarter" idx="10"/>
          </p:nvPr>
        </p:nvSpPr>
        <p:spPr/>
        <p:txBody>
          <a:bodyPr/>
          <a:lstStyle/>
          <a:p>
            <a:fld id="{C398A0C8-59FA-4A62-A3FB-B792D20E1F27}" type="slidenum">
              <a:rPr lang="en-US" smtClean="0"/>
              <a:t>10</a:t>
            </a:fld>
            <a:endParaRPr lang="en-US"/>
          </a:p>
        </p:txBody>
      </p:sp>
    </p:spTree>
    <p:extLst>
      <p:ext uri="{BB962C8B-B14F-4D97-AF65-F5344CB8AC3E}">
        <p14:creationId xmlns:p14="http://schemas.microsoft.com/office/powerpoint/2010/main" val="487269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11/15/2022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09025" y="2514600"/>
            <a:ext cx="9077092" cy="1928221"/>
          </a:xfrm>
        </p:spPr>
        <p:txBody>
          <a:bodyPr/>
          <a:lstStyle/>
          <a:p>
            <a:r>
              <a:rPr lang="en-US" dirty="0"/>
              <a:t>Grief 101 </a:t>
            </a:r>
          </a:p>
        </p:txBody>
      </p:sp>
      <p:sp>
        <p:nvSpPr>
          <p:cNvPr id="3" name="Subtitle 2"/>
          <p:cNvSpPr>
            <a:spLocks noGrp="1"/>
          </p:cNvSpPr>
          <p:nvPr>
            <p:ph type="subTitle" idx="1"/>
          </p:nvPr>
        </p:nvSpPr>
        <p:spPr>
          <a:xfrm>
            <a:off x="2589213" y="4777379"/>
            <a:ext cx="8915399" cy="1928221"/>
          </a:xfrm>
        </p:spPr>
        <p:txBody>
          <a:bodyPr>
            <a:normAutofit fontScale="92500" lnSpcReduction="10000"/>
          </a:bodyPr>
          <a:lstStyle/>
          <a:p>
            <a:r>
              <a:rPr lang="en-US" sz="2800" b="1" dirty="0"/>
              <a:t>Understanding Grief and How to Help </a:t>
            </a:r>
          </a:p>
          <a:p>
            <a:pPr algn="r"/>
            <a:r>
              <a:rPr lang="en-US" dirty="0"/>
              <a:t>Chela Shanti R., LMFT</a:t>
            </a:r>
          </a:p>
          <a:p>
            <a:pPr algn="r"/>
            <a:r>
              <a:rPr lang="en-US" dirty="0"/>
              <a:t>Sutter Care At Home Hospice</a:t>
            </a:r>
          </a:p>
          <a:p>
            <a:pPr algn="r"/>
            <a:r>
              <a:rPr lang="en-US" dirty="0"/>
              <a:t>(510) 409-3039</a:t>
            </a:r>
          </a:p>
          <a:p>
            <a:pPr algn="r"/>
            <a:r>
              <a:rPr lang="en-US" dirty="0"/>
              <a:t>Chela. Richheimer@sutterhealth.org</a:t>
            </a:r>
          </a:p>
        </p:txBody>
      </p:sp>
    </p:spTree>
    <p:extLst>
      <p:ext uri="{BB962C8B-B14F-4D97-AF65-F5344CB8AC3E}">
        <p14:creationId xmlns:p14="http://schemas.microsoft.com/office/powerpoint/2010/main" val="3749159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Worden’s Tasks of Mourning</a:t>
            </a:r>
          </a:p>
        </p:txBody>
      </p:sp>
      <p:sp>
        <p:nvSpPr>
          <p:cNvPr id="3" name="Content Placeholder 2"/>
          <p:cNvSpPr>
            <a:spLocks noGrp="1"/>
          </p:cNvSpPr>
          <p:nvPr>
            <p:ph idx="1"/>
          </p:nvPr>
        </p:nvSpPr>
        <p:spPr>
          <a:xfrm>
            <a:off x="2159540" y="2318425"/>
            <a:ext cx="9153728" cy="3915465"/>
          </a:xfrm>
        </p:spPr>
        <p:txBody>
          <a:bodyPr>
            <a:normAutofit/>
          </a:bodyPr>
          <a:lstStyle/>
          <a:p>
            <a:r>
              <a:rPr lang="en-US" dirty="0"/>
              <a:t>Task 1: </a:t>
            </a:r>
            <a:r>
              <a:rPr lang="en-US" i="1" dirty="0"/>
              <a:t>To accept the reality of the loss</a:t>
            </a:r>
          </a:p>
          <a:p>
            <a:r>
              <a:rPr lang="en-US" dirty="0"/>
              <a:t>Task 2: </a:t>
            </a:r>
            <a:r>
              <a:rPr lang="en-US" i="1" dirty="0"/>
              <a:t>To identify and express the feelings of grief</a:t>
            </a:r>
          </a:p>
          <a:p>
            <a:r>
              <a:rPr lang="en-US" dirty="0"/>
              <a:t>Task 3: </a:t>
            </a:r>
            <a:r>
              <a:rPr lang="en-US" i="1" dirty="0"/>
              <a:t>To adjust to the loss</a:t>
            </a:r>
          </a:p>
          <a:p>
            <a:r>
              <a:rPr lang="en-US" dirty="0"/>
              <a:t>Task 4: </a:t>
            </a:r>
            <a:r>
              <a:rPr lang="en-US" i="1" dirty="0"/>
              <a:t>To reinvest in life</a:t>
            </a:r>
          </a:p>
          <a:p>
            <a:pPr marL="0" indent="0">
              <a:buNone/>
            </a:pPr>
            <a:endParaRPr lang="en-US" i="1" dirty="0"/>
          </a:p>
        </p:txBody>
      </p:sp>
    </p:spTree>
    <p:extLst>
      <p:ext uri="{BB962C8B-B14F-4D97-AF65-F5344CB8AC3E}">
        <p14:creationId xmlns:p14="http://schemas.microsoft.com/office/powerpoint/2010/main" val="149922738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DD170-82F5-4851-AF41-3445294860E8}"/>
              </a:ext>
            </a:extLst>
          </p:cNvPr>
          <p:cNvSpPr>
            <a:spLocks noGrp="1"/>
          </p:cNvSpPr>
          <p:nvPr>
            <p:ph type="title"/>
          </p:nvPr>
        </p:nvSpPr>
        <p:spPr/>
        <p:txBody>
          <a:bodyPr/>
          <a:lstStyle/>
          <a:p>
            <a:r>
              <a:rPr lang="en-US" dirty="0"/>
              <a:t>Teens Task of Mourning</a:t>
            </a:r>
          </a:p>
        </p:txBody>
      </p:sp>
      <p:sp>
        <p:nvSpPr>
          <p:cNvPr id="3" name="Content Placeholder 2">
            <a:extLst>
              <a:ext uri="{FF2B5EF4-FFF2-40B4-BE49-F238E27FC236}">
                <a16:creationId xmlns:a16="http://schemas.microsoft.com/office/drawing/2014/main" id="{79C5753E-8A47-4BF3-97D7-E981F2DB90D9}"/>
              </a:ext>
            </a:extLst>
          </p:cNvPr>
          <p:cNvSpPr>
            <a:spLocks noGrp="1"/>
          </p:cNvSpPr>
          <p:nvPr>
            <p:ph idx="1"/>
          </p:nvPr>
        </p:nvSpPr>
        <p:spPr/>
        <p:txBody>
          <a:bodyPr>
            <a:normAutofit/>
          </a:bodyPr>
          <a:lstStyle/>
          <a:p>
            <a:pPr marL="0" indent="0">
              <a:buNone/>
            </a:pPr>
            <a:r>
              <a:rPr lang="en-US" b="1" dirty="0"/>
              <a:t>Accept the Reality of the loss</a:t>
            </a:r>
          </a:p>
          <a:p>
            <a:pPr marL="0" indent="0">
              <a:buNone/>
            </a:pPr>
            <a:endParaRPr lang="en-US" b="1" dirty="0"/>
          </a:p>
          <a:p>
            <a:pPr marL="0" indent="0">
              <a:buNone/>
            </a:pPr>
            <a:r>
              <a:rPr lang="en-US" b="1" dirty="0"/>
              <a:t>Experience the pain of the Grief</a:t>
            </a:r>
          </a:p>
          <a:p>
            <a:pPr marL="0" indent="0">
              <a:buNone/>
            </a:pPr>
            <a:endParaRPr lang="en-US" b="1" dirty="0"/>
          </a:p>
          <a:p>
            <a:pPr marL="0" indent="0">
              <a:buNone/>
            </a:pPr>
            <a:r>
              <a:rPr lang="en-US" b="1" dirty="0"/>
              <a:t>Adjust to an environment in which the person or experience is missing</a:t>
            </a:r>
          </a:p>
          <a:p>
            <a:pPr marL="0" indent="0">
              <a:buNone/>
            </a:pPr>
            <a:r>
              <a:rPr lang="en-US" dirty="0"/>
              <a:t>Continuing  Bonds-Figuring out how to find a new relationship with deceased. </a:t>
            </a:r>
          </a:p>
          <a:p>
            <a:pPr marL="0" indent="0">
              <a:buNone/>
            </a:pPr>
            <a:endParaRPr lang="en-US" b="1" dirty="0"/>
          </a:p>
          <a:p>
            <a:pPr marL="0" indent="0">
              <a:buNone/>
            </a:pPr>
            <a:r>
              <a:rPr lang="en-US" b="1" dirty="0"/>
              <a:t>Withdraw emotional energy from the loss and put it into a new relationship with life. </a:t>
            </a:r>
          </a:p>
          <a:p>
            <a:pPr marL="0" indent="0">
              <a:buNone/>
            </a:pPr>
            <a:endParaRPr lang="en-US" b="1" dirty="0"/>
          </a:p>
          <a:p>
            <a:endParaRPr lang="en-US" dirty="0"/>
          </a:p>
        </p:txBody>
      </p:sp>
    </p:spTree>
    <p:extLst>
      <p:ext uri="{BB962C8B-B14F-4D97-AF65-F5344CB8AC3E}">
        <p14:creationId xmlns:p14="http://schemas.microsoft.com/office/powerpoint/2010/main" val="14508994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Grief Versus Depression </a:t>
            </a:r>
          </a:p>
        </p:txBody>
      </p:sp>
      <p:sp>
        <p:nvSpPr>
          <p:cNvPr id="3" name="Text Placeholder 2"/>
          <p:cNvSpPr>
            <a:spLocks noGrp="1"/>
          </p:cNvSpPr>
          <p:nvPr>
            <p:ph type="body" idx="1"/>
          </p:nvPr>
        </p:nvSpPr>
        <p:spPr/>
        <p:txBody>
          <a:bodyPr/>
          <a:lstStyle/>
          <a:p>
            <a:r>
              <a:rPr lang="en-US" dirty="0"/>
              <a:t>Normal Grief </a:t>
            </a:r>
          </a:p>
        </p:txBody>
      </p:sp>
      <p:sp>
        <p:nvSpPr>
          <p:cNvPr id="4" name="Content Placeholder 3"/>
          <p:cNvSpPr>
            <a:spLocks noGrp="1"/>
          </p:cNvSpPr>
          <p:nvPr>
            <p:ph sz="half" idx="2"/>
          </p:nvPr>
        </p:nvSpPr>
        <p:spPr/>
        <p:txBody>
          <a:bodyPr>
            <a:normAutofit fontScale="92500" lnSpcReduction="20000"/>
          </a:bodyPr>
          <a:lstStyle/>
          <a:p>
            <a:r>
              <a:rPr lang="en-US" dirty="0"/>
              <a:t>Responds to comfort and support</a:t>
            </a:r>
          </a:p>
          <a:p>
            <a:r>
              <a:rPr lang="en-US" dirty="0"/>
              <a:t>Often openly angry</a:t>
            </a:r>
          </a:p>
          <a:p>
            <a:r>
              <a:rPr lang="en-US" dirty="0"/>
              <a:t>Relates depressed feelings to the loss</a:t>
            </a:r>
          </a:p>
          <a:p>
            <a:r>
              <a:rPr lang="en-US" dirty="0"/>
              <a:t>Can still experience moments or at least see the possibility for enjoyment in life</a:t>
            </a:r>
          </a:p>
          <a:p>
            <a:r>
              <a:rPr lang="en-US" dirty="0"/>
              <a:t>May have some physical complaints</a:t>
            </a:r>
          </a:p>
          <a:p>
            <a:r>
              <a:rPr lang="en-US" dirty="0"/>
              <a:t>Expresses guilt over some specific aspect of the death</a:t>
            </a:r>
          </a:p>
          <a:p>
            <a:r>
              <a:rPr lang="en-US" dirty="0"/>
              <a:t>Temporary impact on self-esteem</a:t>
            </a:r>
          </a:p>
        </p:txBody>
      </p:sp>
      <p:sp>
        <p:nvSpPr>
          <p:cNvPr id="5" name="Text Placeholder 4"/>
          <p:cNvSpPr>
            <a:spLocks noGrp="1"/>
          </p:cNvSpPr>
          <p:nvPr>
            <p:ph type="body" sz="quarter" idx="3"/>
          </p:nvPr>
        </p:nvSpPr>
        <p:spPr/>
        <p:txBody>
          <a:bodyPr/>
          <a:lstStyle/>
          <a:p>
            <a:r>
              <a:rPr lang="en-US" dirty="0"/>
              <a:t>Clinical Depression</a:t>
            </a:r>
          </a:p>
        </p:txBody>
      </p:sp>
      <p:sp>
        <p:nvSpPr>
          <p:cNvPr id="6" name="Content Placeholder 5"/>
          <p:cNvSpPr>
            <a:spLocks noGrp="1"/>
          </p:cNvSpPr>
          <p:nvPr>
            <p:ph sz="quarter" idx="4"/>
          </p:nvPr>
        </p:nvSpPr>
        <p:spPr>
          <a:xfrm>
            <a:off x="7166957" y="2545738"/>
            <a:ext cx="4338674" cy="4083662"/>
          </a:xfrm>
        </p:spPr>
        <p:txBody>
          <a:bodyPr>
            <a:normAutofit fontScale="92500"/>
          </a:bodyPr>
          <a:lstStyle/>
          <a:p>
            <a:r>
              <a:rPr lang="en-US" dirty="0"/>
              <a:t>Does not accept support</a:t>
            </a:r>
          </a:p>
          <a:p>
            <a:r>
              <a:rPr lang="en-US" dirty="0"/>
              <a:t>Irritable but does not express anger</a:t>
            </a:r>
          </a:p>
          <a:p>
            <a:r>
              <a:rPr lang="en-US" dirty="0"/>
              <a:t>Does not relate depressed feelings to a particular event</a:t>
            </a:r>
          </a:p>
          <a:p>
            <a:r>
              <a:rPr lang="en-US" dirty="0"/>
              <a:t>Projects an overall sense of hopelessness and chronic emptiness</a:t>
            </a:r>
          </a:p>
          <a:p>
            <a:r>
              <a:rPr lang="en-US" dirty="0"/>
              <a:t>Has chronic physical complaints</a:t>
            </a:r>
          </a:p>
          <a:p>
            <a:r>
              <a:rPr lang="en-US" dirty="0"/>
              <a:t>Has generalized feelings of guilt</a:t>
            </a:r>
          </a:p>
          <a:p>
            <a:r>
              <a:rPr lang="en-US" dirty="0"/>
              <a:t>Loss of self-esteem is of greater duration</a:t>
            </a:r>
          </a:p>
          <a:p>
            <a:pPr marL="0" indent="0" algn="r">
              <a:buNone/>
            </a:pPr>
            <a:r>
              <a:rPr lang="en-US" sz="1100" dirty="0"/>
              <a:t>Wolfelt A.D. (1988) Death and Grief: A guide for Clergy, Accelerated Development</a:t>
            </a:r>
          </a:p>
        </p:txBody>
      </p:sp>
    </p:spTree>
    <p:extLst>
      <p:ext uri="{BB962C8B-B14F-4D97-AF65-F5344CB8AC3E}">
        <p14:creationId xmlns:p14="http://schemas.microsoft.com/office/powerpoint/2010/main" val="10659021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Grief and Attachment</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dirty="0"/>
              <a:t>Our attachment figure dies      </a:t>
            </a:r>
          </a:p>
          <a:p>
            <a:pPr marL="0" indent="0">
              <a:buNone/>
            </a:pPr>
            <a:r>
              <a:rPr lang="en-US" dirty="0"/>
              <a:t>we become deprived of our fundamental attachment     </a:t>
            </a:r>
          </a:p>
          <a:p>
            <a:pPr marL="0" indent="0">
              <a:buNone/>
            </a:pPr>
            <a:r>
              <a:rPr lang="en-US" dirty="0"/>
              <a:t>we experience loss and fear of the unknown        </a:t>
            </a:r>
          </a:p>
          <a:p>
            <a:pPr marL="0" indent="0">
              <a:buNone/>
            </a:pPr>
            <a:r>
              <a:rPr lang="en-US" dirty="0"/>
              <a:t>our assumptions about safety, people in our lives and routines are completely altered        </a:t>
            </a:r>
          </a:p>
          <a:p>
            <a:pPr marL="0" indent="0">
              <a:buNone/>
            </a:pPr>
            <a:r>
              <a:rPr lang="en-US" dirty="0"/>
              <a:t>this leads to insecurity, panic and feelings of powerlessness</a:t>
            </a:r>
          </a:p>
          <a:p>
            <a:pPr marL="0" indent="0">
              <a:buNone/>
            </a:pPr>
            <a:r>
              <a:rPr lang="en-US" dirty="0"/>
              <a:t>which results in a paradoxical felt need for others while also wanting to remain alone     </a:t>
            </a:r>
          </a:p>
        </p:txBody>
      </p:sp>
    </p:spTree>
    <p:extLst>
      <p:ext uri="{BB962C8B-B14F-4D97-AF65-F5344CB8AC3E}">
        <p14:creationId xmlns:p14="http://schemas.microsoft.com/office/powerpoint/2010/main" val="335904560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38509-B315-49F4-BF80-9FFCE2F97CFA}"/>
              </a:ext>
            </a:extLst>
          </p:cNvPr>
          <p:cNvSpPr>
            <a:spLocks noGrp="1"/>
          </p:cNvSpPr>
          <p:nvPr>
            <p:ph type="title"/>
          </p:nvPr>
        </p:nvSpPr>
        <p:spPr>
          <a:xfrm>
            <a:off x="3122579" y="525294"/>
            <a:ext cx="8382033" cy="1379706"/>
          </a:xfrm>
        </p:spPr>
        <p:txBody>
          <a:bodyPr/>
          <a:lstStyle/>
          <a:p>
            <a:r>
              <a:rPr lang="en-US" dirty="0"/>
              <a:t>Grief and Trauma</a:t>
            </a:r>
          </a:p>
        </p:txBody>
      </p:sp>
      <p:pic>
        <p:nvPicPr>
          <p:cNvPr id="5" name="Content Placeholder 4" descr="Diagram&#10;&#10;Description automatically generated">
            <a:extLst>
              <a:ext uri="{FF2B5EF4-FFF2-40B4-BE49-F238E27FC236}">
                <a16:creationId xmlns:a16="http://schemas.microsoft.com/office/drawing/2014/main" id="{7086BF0A-790D-4E5D-956E-3C1BEC97AAB6}"/>
              </a:ext>
            </a:extLst>
          </p:cNvPr>
          <p:cNvPicPr>
            <a:picLocks noGrp="1" noChangeAspect="1"/>
          </p:cNvPicPr>
          <p:nvPr>
            <p:ph idx="1"/>
          </p:nvPr>
        </p:nvPicPr>
        <p:blipFill>
          <a:blip r:embed="rId2"/>
          <a:stretch>
            <a:fillRect/>
          </a:stretch>
        </p:blipFill>
        <p:spPr>
          <a:xfrm>
            <a:off x="2850204" y="1449421"/>
            <a:ext cx="4562273" cy="456227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825425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4740370"/>
          </a:xfrm>
        </p:spPr>
        <p:txBody>
          <a:bodyPr>
            <a:normAutofit/>
          </a:bodyPr>
          <a:lstStyle/>
          <a:p>
            <a:pPr algn="ctr"/>
            <a:r>
              <a:rPr lang="en-US" sz="6600" dirty="0"/>
              <a:t>Part II</a:t>
            </a:r>
            <a:br>
              <a:rPr lang="en-US" sz="6600" dirty="0"/>
            </a:br>
            <a:r>
              <a:rPr lang="en-US" sz="6600" dirty="0"/>
              <a:t>How to Help</a:t>
            </a:r>
          </a:p>
        </p:txBody>
      </p:sp>
    </p:spTree>
    <p:extLst>
      <p:ext uri="{BB962C8B-B14F-4D97-AF65-F5344CB8AC3E}">
        <p14:creationId xmlns:p14="http://schemas.microsoft.com/office/powerpoint/2010/main" val="23807788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478117" y="1076770"/>
            <a:ext cx="4290152" cy="5640224"/>
          </a:xfrm>
        </p:spPr>
        <p:txBody>
          <a:bodyPr>
            <a:normAutofit fontScale="92500"/>
          </a:bodyPr>
          <a:lstStyle/>
          <a:p>
            <a:pPr marL="0" indent="0">
              <a:buNone/>
            </a:pPr>
            <a:r>
              <a:rPr lang="en-US" sz="1600" dirty="0"/>
              <a:t>What to say:</a:t>
            </a:r>
          </a:p>
          <a:p>
            <a:r>
              <a:rPr lang="en-US" sz="1600" dirty="0"/>
              <a:t>I am here and available for you. The rest of us will take care of you.</a:t>
            </a:r>
          </a:p>
          <a:p>
            <a:r>
              <a:rPr lang="en-US" sz="1600" dirty="0"/>
              <a:t>Grief is a process, not an event-that is why there is need for continued support.</a:t>
            </a:r>
          </a:p>
          <a:p>
            <a:r>
              <a:rPr lang="en-US" sz="1600" dirty="0"/>
              <a:t>Grief doesn’t get smaller, life around it gets bigger</a:t>
            </a:r>
          </a:p>
          <a:p>
            <a:r>
              <a:rPr lang="en-US" sz="1600" dirty="0"/>
              <a:t>Things might get harder, then easier, then harder again because grief is not linear</a:t>
            </a:r>
          </a:p>
          <a:p>
            <a:r>
              <a:rPr lang="en-US" sz="1600" dirty="0"/>
              <a:t>It’s like carrying a heavy backpack which gets lighter over time.</a:t>
            </a:r>
          </a:p>
          <a:p>
            <a:r>
              <a:rPr lang="en-US" sz="1600" dirty="0"/>
              <a:t>Its hard work, that is why you are exhausted and why self-care is so important</a:t>
            </a:r>
          </a:p>
          <a:p>
            <a:r>
              <a:rPr lang="en-US" sz="1600" dirty="0"/>
              <a:t>Grief is like loosing layers of skin-you can  feel things more deeply</a:t>
            </a:r>
          </a:p>
          <a:p>
            <a:r>
              <a:rPr lang="en-US" dirty="0"/>
              <a:t>you’re right, this </a:t>
            </a:r>
            <a:r>
              <a:rPr lang="en-US" b="1" i="1" dirty="0"/>
              <a:t>is</a:t>
            </a:r>
            <a:r>
              <a:rPr lang="en-US" b="1" dirty="0"/>
              <a:t> </a:t>
            </a:r>
            <a:r>
              <a:rPr lang="en-US" dirty="0"/>
              <a:t>unfair!</a:t>
            </a:r>
          </a:p>
          <a:p>
            <a:r>
              <a:rPr lang="en-US" dirty="0"/>
              <a:t>It is all right to laugh and feel joy.</a:t>
            </a:r>
          </a:p>
        </p:txBody>
      </p:sp>
      <p:sp>
        <p:nvSpPr>
          <p:cNvPr id="4" name="Content Placeholder 3"/>
          <p:cNvSpPr>
            <a:spLocks noGrp="1"/>
          </p:cNvSpPr>
          <p:nvPr>
            <p:ph sz="half" idx="2"/>
          </p:nvPr>
        </p:nvSpPr>
        <p:spPr>
          <a:xfrm>
            <a:off x="7127193" y="1145137"/>
            <a:ext cx="4477996" cy="5499504"/>
          </a:xfrm>
        </p:spPr>
        <p:txBody>
          <a:bodyPr>
            <a:normAutofit fontScale="92500"/>
          </a:bodyPr>
          <a:lstStyle/>
          <a:p>
            <a:pPr marL="0" indent="0">
              <a:buNone/>
            </a:pPr>
            <a:r>
              <a:rPr lang="en-US" dirty="0"/>
              <a:t>What NOT to say:</a:t>
            </a:r>
          </a:p>
          <a:p>
            <a:r>
              <a:rPr lang="en-US" dirty="0"/>
              <a:t>Nothing</a:t>
            </a:r>
          </a:p>
          <a:p>
            <a:r>
              <a:rPr lang="en-US" dirty="0"/>
              <a:t>I understand/I know how you feel</a:t>
            </a:r>
          </a:p>
          <a:p>
            <a:r>
              <a:rPr lang="en-US" dirty="0"/>
              <a:t>Any thing that starts with “at least…”</a:t>
            </a:r>
          </a:p>
          <a:p>
            <a:r>
              <a:rPr lang="en-US" dirty="0"/>
              <a:t>They are in a better place</a:t>
            </a:r>
          </a:p>
          <a:p>
            <a:r>
              <a:rPr lang="en-US" dirty="0"/>
              <a:t>God only gives you what you can handle</a:t>
            </a:r>
          </a:p>
          <a:p>
            <a:r>
              <a:rPr lang="en-US" dirty="0"/>
              <a:t>It’s for the best</a:t>
            </a:r>
          </a:p>
          <a:p>
            <a:r>
              <a:rPr lang="en-US" dirty="0"/>
              <a:t>Let me know if there is anything I can do</a:t>
            </a:r>
          </a:p>
          <a:p>
            <a:r>
              <a:rPr lang="en-US" dirty="0"/>
              <a:t>You’re so strong</a:t>
            </a:r>
          </a:p>
          <a:p>
            <a:r>
              <a:rPr lang="en-US" dirty="0"/>
              <a:t>Try to put it behind you</a:t>
            </a:r>
          </a:p>
          <a:p>
            <a:endParaRPr lang="en-US" dirty="0"/>
          </a:p>
          <a:p>
            <a:endParaRPr lang="en-US" dirty="0"/>
          </a:p>
          <a:p>
            <a:pPr marL="0" indent="0">
              <a:buNone/>
            </a:pPr>
            <a:endParaRPr lang="en-US" dirty="0"/>
          </a:p>
        </p:txBody>
      </p:sp>
      <p:sp>
        <p:nvSpPr>
          <p:cNvPr id="6" name="Title 5">
            <a:extLst>
              <a:ext uri="{FF2B5EF4-FFF2-40B4-BE49-F238E27FC236}">
                <a16:creationId xmlns:a16="http://schemas.microsoft.com/office/drawing/2014/main" id="{165C6689-66F5-4278-8B6F-09B6370B2516}"/>
              </a:ext>
            </a:extLst>
          </p:cNvPr>
          <p:cNvSpPr>
            <a:spLocks noGrp="1"/>
          </p:cNvSpPr>
          <p:nvPr>
            <p:ph type="title"/>
          </p:nvPr>
        </p:nvSpPr>
        <p:spPr>
          <a:xfrm>
            <a:off x="2592925" y="444098"/>
            <a:ext cx="6303247" cy="444665"/>
          </a:xfrm>
        </p:spPr>
        <p:txBody>
          <a:bodyPr>
            <a:normAutofit fontScale="90000"/>
          </a:bodyPr>
          <a:lstStyle/>
          <a:p>
            <a:r>
              <a:rPr lang="en-US" dirty="0"/>
              <a:t>What to say/not to say</a:t>
            </a:r>
          </a:p>
        </p:txBody>
      </p:sp>
    </p:spTree>
    <p:extLst>
      <p:ext uri="{BB962C8B-B14F-4D97-AF65-F5344CB8AC3E}">
        <p14:creationId xmlns:p14="http://schemas.microsoft.com/office/powerpoint/2010/main" val="3398304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Companioning</a:t>
            </a:r>
          </a:p>
        </p:txBody>
      </p:sp>
      <p:sp>
        <p:nvSpPr>
          <p:cNvPr id="3" name="Content Placeholder 2"/>
          <p:cNvSpPr>
            <a:spLocks noGrp="1"/>
          </p:cNvSpPr>
          <p:nvPr>
            <p:ph idx="1"/>
          </p:nvPr>
        </p:nvSpPr>
        <p:spPr/>
        <p:txBody>
          <a:bodyPr>
            <a:normAutofit/>
          </a:bodyPr>
          <a:lstStyle/>
          <a:p>
            <a:r>
              <a:rPr lang="en-US" dirty="0"/>
              <a:t>“Companioning is about being totally present to the mourner, even being a temporary guardian of her soul.” </a:t>
            </a:r>
            <a:r>
              <a:rPr lang="en-US" sz="900" i="1" dirty="0"/>
              <a:t>“Introduction To Companioning the Bereaved” </a:t>
            </a:r>
            <a:r>
              <a:rPr lang="en-US" sz="900" dirty="0"/>
              <a:t>by Alan D. Wolfelt</a:t>
            </a:r>
          </a:p>
          <a:p>
            <a:endParaRPr lang="en-US" dirty="0"/>
          </a:p>
          <a:p>
            <a:pPr marL="0" indent="0">
              <a:buNone/>
            </a:pPr>
            <a:endParaRPr lang="en-US" dirty="0"/>
          </a:p>
          <a:p>
            <a:r>
              <a:rPr lang="en-US" dirty="0"/>
              <a:t>“you must create a “safe place” for people to embrace their feelings of profound loss. This safe place is a cleaned-out, compassionate heart. It is the open heart that allows you to be truly present to another human being’s intimate pain.” </a:t>
            </a:r>
            <a:r>
              <a:rPr lang="en-US" sz="900" i="1" dirty="0"/>
              <a:t>“Introduction To Companioning the Bereaved” </a:t>
            </a:r>
            <a:r>
              <a:rPr lang="en-US" sz="900" dirty="0"/>
              <a:t>by Alan D. Wolfelt</a:t>
            </a:r>
          </a:p>
          <a:p>
            <a:endParaRPr lang="en-US" dirty="0"/>
          </a:p>
          <a:p>
            <a:r>
              <a:rPr lang="en-US" dirty="0"/>
              <a:t>Meet the griever where they are at.</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539918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E5C2FF7-C794-40EC-9C4B-3ECA8D75D14A}"/>
              </a:ext>
            </a:extLst>
          </p:cNvPr>
          <p:cNvSpPr>
            <a:spLocks noGrp="1"/>
          </p:cNvSpPr>
          <p:nvPr>
            <p:ph type="title"/>
          </p:nvPr>
        </p:nvSpPr>
        <p:spPr>
          <a:xfrm>
            <a:off x="2589212" y="624110"/>
            <a:ext cx="8915399" cy="576262"/>
          </a:xfrm>
        </p:spPr>
        <p:txBody>
          <a:bodyPr>
            <a:normAutofit/>
          </a:bodyPr>
          <a:lstStyle/>
          <a:p>
            <a:r>
              <a:rPr lang="en-US" sz="2400" b="1" dirty="0"/>
              <a:t>Possible Grief Reactions and Helpful Adult Response</a:t>
            </a:r>
          </a:p>
        </p:txBody>
      </p:sp>
      <p:sp>
        <p:nvSpPr>
          <p:cNvPr id="5" name="Text Placeholder 4">
            <a:extLst>
              <a:ext uri="{FF2B5EF4-FFF2-40B4-BE49-F238E27FC236}">
                <a16:creationId xmlns:a16="http://schemas.microsoft.com/office/drawing/2014/main" id="{1BA6CA8D-1A44-481C-AFE6-91DE1696D79F}"/>
              </a:ext>
            </a:extLst>
          </p:cNvPr>
          <p:cNvSpPr>
            <a:spLocks noGrp="1"/>
          </p:cNvSpPr>
          <p:nvPr>
            <p:ph type="body" idx="1"/>
          </p:nvPr>
        </p:nvSpPr>
        <p:spPr/>
        <p:txBody>
          <a:bodyPr/>
          <a:lstStyle/>
          <a:p>
            <a:r>
              <a:rPr lang="en-US" b="1" dirty="0"/>
              <a:t>Ages 13-Adult</a:t>
            </a:r>
          </a:p>
        </p:txBody>
      </p:sp>
      <p:sp>
        <p:nvSpPr>
          <p:cNvPr id="6" name="Content Placeholder 5">
            <a:extLst>
              <a:ext uri="{FF2B5EF4-FFF2-40B4-BE49-F238E27FC236}">
                <a16:creationId xmlns:a16="http://schemas.microsoft.com/office/drawing/2014/main" id="{43324299-3A85-4646-8362-C1472492871C}"/>
              </a:ext>
            </a:extLst>
          </p:cNvPr>
          <p:cNvSpPr>
            <a:spLocks noGrp="1"/>
          </p:cNvSpPr>
          <p:nvPr>
            <p:ph sz="half" idx="2"/>
          </p:nvPr>
        </p:nvSpPr>
        <p:spPr>
          <a:xfrm>
            <a:off x="2589212" y="2511720"/>
            <a:ext cx="4577744" cy="3538884"/>
          </a:xfrm>
        </p:spPr>
        <p:txBody>
          <a:bodyPr>
            <a:normAutofit fontScale="25000" lnSpcReduction="20000"/>
          </a:bodyPr>
          <a:lstStyle/>
          <a:p>
            <a:pPr marL="0" marR="0" indent="0">
              <a:lnSpc>
                <a:spcPct val="107000"/>
              </a:lnSpc>
              <a:spcBef>
                <a:spcPts val="0"/>
              </a:spcBef>
              <a:spcAft>
                <a:spcPts val="800"/>
              </a:spcAft>
              <a:buNone/>
            </a:pPr>
            <a:r>
              <a:rPr lang="en-US" sz="50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7200" dirty="0">
                <a:effectLst/>
                <a:latin typeface="+mj-lt"/>
                <a:ea typeface="Calibri" panose="020F0502020204030204" pitchFamily="34" charset="0"/>
                <a:cs typeface="Times New Roman" panose="02020603050405020304" pitchFamily="18" charset="0"/>
              </a:rPr>
              <a:t>Conformity to peers</a:t>
            </a:r>
          </a:p>
          <a:p>
            <a:pPr marL="0" marR="0">
              <a:lnSpc>
                <a:spcPct val="107000"/>
              </a:lnSpc>
              <a:spcBef>
                <a:spcPts val="0"/>
              </a:spcBef>
              <a:spcAft>
                <a:spcPts val="800"/>
              </a:spcAft>
            </a:pPr>
            <a:r>
              <a:rPr lang="en-US" sz="7200" dirty="0">
                <a:effectLst/>
                <a:latin typeface="+mj-lt"/>
                <a:ea typeface="Calibri" panose="020F0502020204030204" pitchFamily="34" charset="0"/>
                <a:cs typeface="Times New Roman" panose="02020603050405020304" pitchFamily="18" charset="0"/>
              </a:rPr>
              <a:t>Non-communicative				</a:t>
            </a:r>
          </a:p>
          <a:p>
            <a:pPr marL="0" marR="0">
              <a:lnSpc>
                <a:spcPct val="107000"/>
              </a:lnSpc>
              <a:spcBef>
                <a:spcPts val="0"/>
              </a:spcBef>
              <a:spcAft>
                <a:spcPts val="800"/>
              </a:spcAft>
            </a:pPr>
            <a:r>
              <a:rPr lang="en-US" sz="7200" dirty="0">
                <a:effectLst/>
                <a:latin typeface="+mj-lt"/>
                <a:ea typeface="Calibri" panose="020F0502020204030204" pitchFamily="34" charset="0"/>
                <a:cs typeface="Times New Roman" panose="02020603050405020304" pitchFamily="18" charset="0"/>
              </a:rPr>
              <a:t>Conflict with adults, aggressive	</a:t>
            </a:r>
          </a:p>
          <a:p>
            <a:pPr marL="0" marR="0">
              <a:lnSpc>
                <a:spcPct val="107000"/>
              </a:lnSpc>
              <a:spcBef>
                <a:spcPts val="0"/>
              </a:spcBef>
              <a:spcAft>
                <a:spcPts val="800"/>
              </a:spcAft>
            </a:pPr>
            <a:r>
              <a:rPr lang="en-US" sz="7200" dirty="0">
                <a:effectLst/>
                <a:latin typeface="+mj-lt"/>
                <a:ea typeface="Calibri" panose="020F0502020204030204" pitchFamily="34" charset="0"/>
                <a:cs typeface="Times New Roman" panose="02020603050405020304" pitchFamily="18" charset="0"/>
              </a:rPr>
              <a:t>Questioning life’s meaning		</a:t>
            </a:r>
          </a:p>
          <a:p>
            <a:pPr marL="0" marR="0">
              <a:lnSpc>
                <a:spcPct val="107000"/>
              </a:lnSpc>
              <a:spcBef>
                <a:spcPts val="0"/>
              </a:spcBef>
              <a:spcAft>
                <a:spcPts val="800"/>
              </a:spcAft>
            </a:pPr>
            <a:r>
              <a:rPr lang="en-US" sz="7200" dirty="0">
                <a:effectLst/>
                <a:latin typeface="+mj-lt"/>
                <a:ea typeface="Calibri" panose="020F0502020204030204" pitchFamily="34" charset="0"/>
                <a:cs typeface="Times New Roman" panose="02020603050405020304" pitchFamily="18" charset="0"/>
              </a:rPr>
              <a:t>Insecurity about future			</a:t>
            </a:r>
          </a:p>
          <a:p>
            <a:pPr marL="0" marR="0">
              <a:lnSpc>
                <a:spcPct val="107000"/>
              </a:lnSpc>
              <a:spcBef>
                <a:spcPts val="0"/>
              </a:spcBef>
              <a:spcAft>
                <a:spcPts val="800"/>
              </a:spcAft>
            </a:pPr>
            <a:r>
              <a:rPr lang="en-US" sz="7200" dirty="0">
                <a:effectLst/>
                <a:latin typeface="+mj-lt"/>
                <a:ea typeface="Calibri" panose="020F0502020204030204" pitchFamily="34" charset="0"/>
                <a:cs typeface="Times New Roman" panose="02020603050405020304" pitchFamily="18" charset="0"/>
              </a:rPr>
              <a:t>Criticize or idealize deceased	</a:t>
            </a:r>
          </a:p>
          <a:p>
            <a:pPr marL="0" marR="0">
              <a:lnSpc>
                <a:spcPct val="107000"/>
              </a:lnSpc>
              <a:spcBef>
                <a:spcPts val="0"/>
              </a:spcBef>
              <a:spcAft>
                <a:spcPts val="800"/>
              </a:spcAft>
            </a:pPr>
            <a:r>
              <a:rPr lang="en-US" sz="7200" dirty="0">
                <a:effectLst/>
                <a:latin typeface="+mj-lt"/>
                <a:ea typeface="Calibri" panose="020F0502020204030204" pitchFamily="34" charset="0"/>
                <a:cs typeface="Times New Roman" panose="02020603050405020304" pitchFamily="18" charset="0"/>
              </a:rPr>
              <a:t>Sleep disturbances				</a:t>
            </a:r>
          </a:p>
          <a:p>
            <a:pPr marL="0" marR="0">
              <a:lnSpc>
                <a:spcPct val="107000"/>
              </a:lnSpc>
              <a:spcBef>
                <a:spcPts val="0"/>
              </a:spcBef>
              <a:spcAft>
                <a:spcPts val="800"/>
              </a:spcAft>
            </a:pPr>
            <a:r>
              <a:rPr lang="en-US" sz="7200" dirty="0">
                <a:effectLst/>
                <a:latin typeface="+mj-lt"/>
                <a:ea typeface="Calibri" panose="020F0502020204030204" pitchFamily="34" charset="0"/>
                <a:cs typeface="Times New Roman" panose="02020603050405020304" pitchFamily="18" charset="0"/>
              </a:rPr>
              <a:t>Regressive behaviors				 </a:t>
            </a:r>
          </a:p>
          <a:p>
            <a:pPr marL="0" marR="0">
              <a:lnSpc>
                <a:spcPct val="107000"/>
              </a:lnSpc>
              <a:spcBef>
                <a:spcPts val="0"/>
              </a:spcBef>
              <a:spcAft>
                <a:spcPts val="800"/>
              </a:spcAft>
            </a:pPr>
            <a:r>
              <a:rPr lang="en-US" sz="7200" dirty="0">
                <a:effectLst/>
                <a:latin typeface="+mj-lt"/>
                <a:ea typeface="Calibri" panose="020F0502020204030204" pitchFamily="34" charset="0"/>
                <a:cs typeface="Times New Roman" panose="02020603050405020304" pitchFamily="18" charset="0"/>
              </a:rPr>
              <a:t>Academic difficulties</a:t>
            </a:r>
            <a:r>
              <a:rPr lang="en-US" sz="72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7" name="Text Placeholder 6">
            <a:extLst>
              <a:ext uri="{FF2B5EF4-FFF2-40B4-BE49-F238E27FC236}">
                <a16:creationId xmlns:a16="http://schemas.microsoft.com/office/drawing/2014/main" id="{1CF25061-D4C2-489A-B98A-6E8211D68ADD}"/>
              </a:ext>
            </a:extLst>
          </p:cNvPr>
          <p:cNvSpPr>
            <a:spLocks noGrp="1"/>
          </p:cNvSpPr>
          <p:nvPr>
            <p:ph type="body" sz="quarter" idx="3"/>
          </p:nvPr>
        </p:nvSpPr>
        <p:spPr/>
        <p:txBody>
          <a:bodyPr/>
          <a:lstStyle/>
          <a:p>
            <a:r>
              <a:rPr lang="en-US" b="1" dirty="0"/>
              <a:t>Helpful Adult Responses</a:t>
            </a:r>
          </a:p>
        </p:txBody>
      </p:sp>
      <p:sp>
        <p:nvSpPr>
          <p:cNvPr id="9" name="Content Placeholder 5">
            <a:extLst>
              <a:ext uri="{FF2B5EF4-FFF2-40B4-BE49-F238E27FC236}">
                <a16:creationId xmlns:a16="http://schemas.microsoft.com/office/drawing/2014/main" id="{A58F8159-A706-42E2-ACD7-000E3F10EAD0}"/>
              </a:ext>
            </a:extLst>
          </p:cNvPr>
          <p:cNvSpPr txBox="1">
            <a:spLocks/>
          </p:cNvSpPr>
          <p:nvPr/>
        </p:nvSpPr>
        <p:spPr>
          <a:xfrm>
            <a:off x="7166956" y="2336217"/>
            <a:ext cx="4577744" cy="3538884"/>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nSpc>
                <a:spcPct val="107000"/>
              </a:lnSpc>
              <a:spcBef>
                <a:spcPts val="0"/>
              </a:spcBef>
              <a:spcAft>
                <a:spcPts val="800"/>
              </a:spcAft>
              <a:buFont typeface="Wingdings 3" charset="2"/>
              <a:buNone/>
            </a:pPr>
            <a:r>
              <a:rPr lang="en-US" sz="5000" dirty="0">
                <a:latin typeface="Calibri" panose="020F0502020204030204" pitchFamily="34" charset="0"/>
                <a:ea typeface="Calibri" panose="020F0502020204030204" pitchFamily="34" charset="0"/>
                <a:cs typeface="Times New Roman" panose="02020603050405020304" pitchFamily="18" charset="0"/>
              </a:rPr>
              <a:t> </a:t>
            </a:r>
          </a:p>
          <a:p>
            <a:r>
              <a:rPr lang="en-US" sz="7200" dirty="0"/>
              <a:t>Build Self-esteem</a:t>
            </a:r>
          </a:p>
          <a:p>
            <a:r>
              <a:rPr lang="en-US" sz="7200" dirty="0"/>
              <a:t>Share grief, respect privacy</a:t>
            </a:r>
          </a:p>
          <a:p>
            <a:r>
              <a:rPr lang="en-US" sz="7200" dirty="0"/>
              <a:t>Listen, avoid power-struggles</a:t>
            </a:r>
          </a:p>
          <a:p>
            <a:r>
              <a:rPr lang="en-US" sz="7200" dirty="0"/>
              <a:t>Attentive, support searching</a:t>
            </a:r>
          </a:p>
          <a:p>
            <a:r>
              <a:rPr lang="en-US" sz="7200" dirty="0"/>
              <a:t>Short-term goals</a:t>
            </a:r>
          </a:p>
          <a:p>
            <a:r>
              <a:rPr lang="en-US" sz="7200" dirty="0"/>
              <a:t>Acknowledge</a:t>
            </a:r>
          </a:p>
          <a:p>
            <a:r>
              <a:rPr lang="en-US" sz="7200" dirty="0"/>
              <a:t>If prolonged, seek help</a:t>
            </a:r>
          </a:p>
          <a:p>
            <a:r>
              <a:rPr lang="en-US" sz="7200" dirty="0"/>
              <a:t>Acceptance and assurance</a:t>
            </a:r>
          </a:p>
          <a:p>
            <a:r>
              <a:rPr lang="en-US" sz="7200" dirty="0"/>
              <a:t>Redefine expectations</a:t>
            </a:r>
          </a:p>
          <a:p>
            <a:pPr marL="0" indent="0">
              <a:lnSpc>
                <a:spcPct val="107000"/>
              </a:lnSpc>
              <a:spcBef>
                <a:spcPts val="0"/>
              </a:spcBef>
              <a:spcAft>
                <a:spcPts val="800"/>
              </a:spcAft>
              <a:buNone/>
            </a:pPr>
            <a:r>
              <a:rPr lang="en-US" sz="5000" dirty="0">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07000"/>
              </a:lnSpc>
              <a:spcBef>
                <a:spcPts val="0"/>
              </a:spcBef>
              <a:spcAft>
                <a:spcPts val="800"/>
              </a:spcAft>
              <a:buFont typeface="Wingdings 3" charset="2"/>
              <a:buNone/>
            </a:pPr>
            <a:r>
              <a:rPr lang="en-US" dirty="0">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07000"/>
              </a:lnSpc>
              <a:spcBef>
                <a:spcPts val="0"/>
              </a:spcBef>
              <a:spcAft>
                <a:spcPts val="800"/>
              </a:spcAft>
              <a:buFont typeface="Wingdings 3" charset="2"/>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Font typeface="Wingdings 3" charset="2"/>
              <a:buNone/>
            </a:pPr>
            <a:r>
              <a:rPr lang="en-US" dirty="0">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597264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D1A926F-B54D-41FF-A701-57D5146F9F97}"/>
              </a:ext>
            </a:extLst>
          </p:cNvPr>
          <p:cNvSpPr>
            <a:spLocks noGrp="1"/>
          </p:cNvSpPr>
          <p:nvPr>
            <p:ph type="title"/>
          </p:nvPr>
        </p:nvSpPr>
        <p:spPr/>
        <p:txBody>
          <a:bodyPr/>
          <a:lstStyle/>
          <a:p>
            <a:r>
              <a:rPr lang="en-US" dirty="0"/>
              <a:t>What we need during Grief</a:t>
            </a:r>
          </a:p>
        </p:txBody>
      </p:sp>
      <p:sp>
        <p:nvSpPr>
          <p:cNvPr id="4" name="Content Placeholder 3">
            <a:extLst>
              <a:ext uri="{FF2B5EF4-FFF2-40B4-BE49-F238E27FC236}">
                <a16:creationId xmlns:a16="http://schemas.microsoft.com/office/drawing/2014/main" id="{CF29739E-F6AB-4B0D-A939-977E4F78ABF4}"/>
              </a:ext>
            </a:extLst>
          </p:cNvPr>
          <p:cNvSpPr>
            <a:spLocks noGrp="1"/>
          </p:cNvSpPr>
          <p:nvPr>
            <p:ph idx="1"/>
          </p:nvPr>
        </p:nvSpPr>
        <p:spPr>
          <a:xfrm>
            <a:off x="2461098" y="1653703"/>
            <a:ext cx="9039801" cy="4946794"/>
          </a:xfrm>
        </p:spPr>
        <p:txBody>
          <a:bodyPr>
            <a:normAutofit/>
          </a:bodyPr>
          <a:lstStyle/>
          <a:p>
            <a:r>
              <a:rPr lang="en-US" dirty="0"/>
              <a:t>TIME</a:t>
            </a:r>
          </a:p>
          <a:p>
            <a:r>
              <a:rPr lang="en-US" dirty="0"/>
              <a:t>REST, RELAXATION</a:t>
            </a:r>
          </a:p>
          <a:p>
            <a:r>
              <a:rPr lang="en-US" dirty="0"/>
              <a:t>EXERCISE</a:t>
            </a:r>
          </a:p>
          <a:p>
            <a:r>
              <a:rPr lang="en-US" dirty="0"/>
              <a:t>NOURISHMENT</a:t>
            </a:r>
          </a:p>
          <a:p>
            <a:r>
              <a:rPr lang="en-US" dirty="0"/>
              <a:t>DIVERSION</a:t>
            </a:r>
          </a:p>
          <a:p>
            <a:r>
              <a:rPr lang="en-US" dirty="0"/>
              <a:t>THINGS TO LOOK FORWARD TO</a:t>
            </a:r>
          </a:p>
          <a:p>
            <a:r>
              <a:rPr lang="en-US" dirty="0"/>
              <a:t>SECURITY</a:t>
            </a:r>
          </a:p>
          <a:p>
            <a:r>
              <a:rPr lang="en-US" dirty="0"/>
              <a:t>SMALL PLEASURES</a:t>
            </a:r>
          </a:p>
          <a:p>
            <a:r>
              <a:rPr lang="en-US" dirty="0"/>
              <a:t>PERMISSION TO “BACKSLIDE”</a:t>
            </a:r>
          </a:p>
          <a:p>
            <a:r>
              <a:rPr lang="en-US" dirty="0"/>
              <a:t>TO BE KIND, GENTLE WITH OURSELVES</a:t>
            </a:r>
          </a:p>
          <a:p>
            <a:r>
              <a:rPr lang="en-US" dirty="0"/>
              <a:t>SUPPORT </a:t>
            </a:r>
          </a:p>
          <a:p>
            <a:r>
              <a:rPr lang="en-US" dirty="0"/>
              <a:t>WAYS TO EXTERNALIZE FEELINGS IE. “LETTING IT OUT” </a:t>
            </a:r>
          </a:p>
        </p:txBody>
      </p:sp>
    </p:spTree>
    <p:extLst>
      <p:ext uri="{BB962C8B-B14F-4D97-AF65-F5344CB8AC3E}">
        <p14:creationId xmlns:p14="http://schemas.microsoft.com/office/powerpoint/2010/main" val="1628059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Topics:</a:t>
            </a:r>
          </a:p>
        </p:txBody>
      </p:sp>
      <p:sp>
        <p:nvSpPr>
          <p:cNvPr id="3" name="Content Placeholder 2"/>
          <p:cNvSpPr>
            <a:spLocks noGrp="1"/>
          </p:cNvSpPr>
          <p:nvPr>
            <p:ph idx="1"/>
          </p:nvPr>
        </p:nvSpPr>
        <p:spPr>
          <a:xfrm>
            <a:off x="2589212" y="1422400"/>
            <a:ext cx="8915400" cy="5257800"/>
          </a:xfrm>
        </p:spPr>
        <p:txBody>
          <a:bodyPr>
            <a:normAutofit lnSpcReduction="10000"/>
          </a:bodyPr>
          <a:lstStyle/>
          <a:p>
            <a:pPr marL="0" indent="0">
              <a:buNone/>
            </a:pPr>
            <a:r>
              <a:rPr lang="en-US" dirty="0"/>
              <a:t>PART I: Understanding Grief</a:t>
            </a:r>
          </a:p>
          <a:p>
            <a:endParaRPr lang="en-US" dirty="0"/>
          </a:p>
          <a:p>
            <a:r>
              <a:rPr lang="en-US" dirty="0"/>
              <a:t>The Grief Journey </a:t>
            </a:r>
          </a:p>
          <a:p>
            <a:r>
              <a:rPr lang="en-US"/>
              <a:t>Common </a:t>
            </a:r>
            <a:r>
              <a:rPr lang="en-US" dirty="0"/>
              <a:t>Responses to Loss</a:t>
            </a:r>
          </a:p>
          <a:p>
            <a:r>
              <a:rPr lang="en-US" dirty="0"/>
              <a:t>Intuitive and Instrumental Grievers</a:t>
            </a:r>
          </a:p>
          <a:p>
            <a:r>
              <a:rPr lang="en-US" dirty="0"/>
              <a:t>Worden’s Tasks of Mourning/ Teen’s Tasks of Mourning</a:t>
            </a:r>
          </a:p>
          <a:p>
            <a:pPr marL="0" indent="0">
              <a:buNone/>
            </a:pPr>
            <a:endParaRPr lang="en-US" dirty="0"/>
          </a:p>
          <a:p>
            <a:pPr marL="0" indent="0">
              <a:buNone/>
            </a:pPr>
            <a:r>
              <a:rPr lang="en-US" dirty="0"/>
              <a:t>PART II: How to Help </a:t>
            </a:r>
          </a:p>
          <a:p>
            <a:endParaRPr lang="en-US" dirty="0"/>
          </a:p>
          <a:p>
            <a:r>
              <a:rPr lang="en-US" dirty="0"/>
              <a:t>Companioning</a:t>
            </a:r>
          </a:p>
          <a:p>
            <a:r>
              <a:rPr lang="en-US" dirty="0"/>
              <a:t>What to Say and Not to Say</a:t>
            </a:r>
          </a:p>
          <a:p>
            <a:r>
              <a:rPr lang="en-US" dirty="0"/>
              <a:t>Possible Teen Reactions-Helpful Adult responses</a:t>
            </a:r>
          </a:p>
          <a:p>
            <a:r>
              <a:rPr lang="en-US" dirty="0"/>
              <a:t>Concrete Ideas for Supporting the Bereaved</a:t>
            </a:r>
          </a:p>
          <a:p>
            <a:r>
              <a:rPr lang="en-US" dirty="0"/>
              <a:t>What We Need During Grief</a:t>
            </a:r>
          </a:p>
        </p:txBody>
      </p:sp>
    </p:spTree>
    <p:extLst>
      <p:ext uri="{BB962C8B-B14F-4D97-AF65-F5344CB8AC3E}">
        <p14:creationId xmlns:p14="http://schemas.microsoft.com/office/powerpoint/2010/main" val="26450063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DECDA-E01C-4E8A-831A-9AFF2361055A}"/>
              </a:ext>
            </a:extLst>
          </p:cNvPr>
          <p:cNvSpPr>
            <a:spLocks noGrp="1"/>
          </p:cNvSpPr>
          <p:nvPr>
            <p:ph type="title"/>
          </p:nvPr>
        </p:nvSpPr>
        <p:spPr>
          <a:xfrm>
            <a:off x="2592926" y="624110"/>
            <a:ext cx="2798882" cy="689683"/>
          </a:xfrm>
        </p:spPr>
        <p:txBody>
          <a:bodyPr>
            <a:normAutofit/>
          </a:bodyPr>
          <a:lstStyle/>
          <a:p>
            <a:r>
              <a:rPr lang="en-US" dirty="0"/>
              <a:t>What helps</a:t>
            </a:r>
          </a:p>
        </p:txBody>
      </p:sp>
      <p:sp>
        <p:nvSpPr>
          <p:cNvPr id="3" name="Content Placeholder 2">
            <a:extLst>
              <a:ext uri="{FF2B5EF4-FFF2-40B4-BE49-F238E27FC236}">
                <a16:creationId xmlns:a16="http://schemas.microsoft.com/office/drawing/2014/main" id="{9EEDEBC7-3E9A-44F8-8452-33918FAAF8FD}"/>
              </a:ext>
            </a:extLst>
          </p:cNvPr>
          <p:cNvSpPr>
            <a:spLocks noGrp="1"/>
          </p:cNvSpPr>
          <p:nvPr>
            <p:ph idx="1"/>
          </p:nvPr>
        </p:nvSpPr>
        <p:spPr/>
        <p:txBody>
          <a:bodyPr/>
          <a:lstStyle/>
          <a:p>
            <a:pPr marL="0" indent="0">
              <a:buNone/>
            </a:pPr>
            <a:r>
              <a:rPr lang="en-US" dirty="0"/>
              <a:t>Making Art</a:t>
            </a:r>
          </a:p>
          <a:p>
            <a:pPr marL="0" indent="0">
              <a:buNone/>
            </a:pPr>
            <a:r>
              <a:rPr lang="en-US" dirty="0"/>
              <a:t>Movement</a:t>
            </a:r>
          </a:p>
          <a:p>
            <a:pPr marL="0" indent="0">
              <a:buNone/>
            </a:pPr>
            <a:r>
              <a:rPr lang="en-US" dirty="0"/>
              <a:t>Nourishment</a:t>
            </a:r>
          </a:p>
          <a:p>
            <a:pPr marL="0" indent="0">
              <a:buNone/>
            </a:pPr>
            <a:r>
              <a:rPr lang="en-US" dirty="0"/>
              <a:t>Externalizing Feelings</a:t>
            </a:r>
          </a:p>
          <a:p>
            <a:pPr marL="0" indent="0">
              <a:buNone/>
            </a:pPr>
            <a:r>
              <a:rPr lang="en-US" dirty="0"/>
              <a:t>Creating safety</a:t>
            </a:r>
          </a:p>
          <a:p>
            <a:pPr marL="0" indent="0">
              <a:buNone/>
            </a:pPr>
            <a:r>
              <a:rPr lang="en-US" dirty="0"/>
              <a:t>Support</a:t>
            </a:r>
          </a:p>
          <a:p>
            <a:pPr marL="0" indent="0">
              <a:buNone/>
            </a:pPr>
            <a:r>
              <a:rPr lang="en-US" dirty="0"/>
              <a:t>Ritual</a:t>
            </a:r>
          </a:p>
          <a:p>
            <a:pPr marL="0" indent="0">
              <a:buNone/>
            </a:pPr>
            <a:r>
              <a:rPr lang="en-US" dirty="0"/>
              <a:t>Helping others </a:t>
            </a:r>
          </a:p>
          <a:p>
            <a:pPr marL="0" indent="0">
              <a:buNone/>
            </a:pPr>
            <a:r>
              <a:rPr lang="en-US" dirty="0"/>
              <a:t>Gratitude practice</a:t>
            </a:r>
          </a:p>
        </p:txBody>
      </p:sp>
    </p:spTree>
    <p:extLst>
      <p:ext uri="{BB962C8B-B14F-4D97-AF65-F5344CB8AC3E}">
        <p14:creationId xmlns:p14="http://schemas.microsoft.com/office/powerpoint/2010/main" val="1384414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4F2E1-D339-4A80-B929-41A96AFB968C}"/>
              </a:ext>
            </a:extLst>
          </p:cNvPr>
          <p:cNvSpPr>
            <a:spLocks noGrp="1"/>
          </p:cNvSpPr>
          <p:nvPr>
            <p:ph type="title"/>
          </p:nvPr>
        </p:nvSpPr>
        <p:spPr/>
        <p:txBody>
          <a:bodyPr/>
          <a:lstStyle/>
          <a:p>
            <a:r>
              <a:rPr lang="en-US" dirty="0"/>
              <a:t>Getting your teen to express</a:t>
            </a:r>
          </a:p>
        </p:txBody>
      </p:sp>
      <p:sp>
        <p:nvSpPr>
          <p:cNvPr id="3" name="Content Placeholder 2">
            <a:extLst>
              <a:ext uri="{FF2B5EF4-FFF2-40B4-BE49-F238E27FC236}">
                <a16:creationId xmlns:a16="http://schemas.microsoft.com/office/drawing/2014/main" id="{474DD62D-D117-4DF4-99D2-1291EC8B4DA3}"/>
              </a:ext>
            </a:extLst>
          </p:cNvPr>
          <p:cNvSpPr>
            <a:spLocks noGrp="1"/>
          </p:cNvSpPr>
          <p:nvPr>
            <p:ph idx="1"/>
          </p:nvPr>
        </p:nvSpPr>
        <p:spPr/>
        <p:txBody>
          <a:bodyPr/>
          <a:lstStyle/>
          <a:p>
            <a:r>
              <a:rPr lang="en-US" dirty="0"/>
              <a:t>What makes you the saddest? Angriest? Most confused? Most worried?</a:t>
            </a:r>
          </a:p>
          <a:p>
            <a:r>
              <a:rPr lang="en-US" dirty="0"/>
              <a:t>If you could talk to them or ask them something , what would it be?</a:t>
            </a:r>
          </a:p>
          <a:p>
            <a:r>
              <a:rPr lang="en-US" dirty="0"/>
              <a:t>Since their death…If you could change…</a:t>
            </a:r>
          </a:p>
          <a:p>
            <a:r>
              <a:rPr lang="en-US" dirty="0"/>
              <a:t>Your worst/best memory of them?</a:t>
            </a:r>
          </a:p>
          <a:p>
            <a:r>
              <a:rPr lang="en-US" dirty="0"/>
              <a:t>When you are alone? When you try to go to sleep? When you are at school?</a:t>
            </a:r>
          </a:p>
          <a:p>
            <a:r>
              <a:rPr lang="en-US" dirty="0"/>
              <a:t>What is the hardest part?</a:t>
            </a:r>
          </a:p>
          <a:p>
            <a:r>
              <a:rPr lang="en-US" dirty="0"/>
              <a:t>What do you do to feel better?</a:t>
            </a:r>
          </a:p>
          <a:p>
            <a:endParaRPr lang="en-US" dirty="0"/>
          </a:p>
          <a:p>
            <a:endParaRPr lang="en-US" dirty="0"/>
          </a:p>
        </p:txBody>
      </p:sp>
    </p:spTree>
    <p:extLst>
      <p:ext uri="{BB962C8B-B14F-4D97-AF65-F5344CB8AC3E}">
        <p14:creationId xmlns:p14="http://schemas.microsoft.com/office/powerpoint/2010/main" val="30038097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Helping Yourself as a Caregiver</a:t>
            </a:r>
            <a:br>
              <a:rPr lang="en-US" dirty="0"/>
            </a:br>
            <a:r>
              <a:rPr lang="en-US" sz="2400" dirty="0"/>
              <a:t>What is self care? </a:t>
            </a:r>
            <a:r>
              <a:rPr lang="en-US" sz="2400" u="sng" dirty="0"/>
              <a:t>Meeting your self where </a:t>
            </a:r>
            <a:r>
              <a:rPr lang="en-US" sz="2400" i="1" u="sng" dirty="0"/>
              <a:t>you</a:t>
            </a:r>
            <a:r>
              <a:rPr lang="en-US" sz="2400" u="sng" dirty="0"/>
              <a:t> are at</a:t>
            </a:r>
            <a:r>
              <a:rPr lang="en-US" sz="2400" dirty="0"/>
              <a:t>.</a:t>
            </a:r>
          </a:p>
        </p:txBody>
      </p:sp>
      <p:sp>
        <p:nvSpPr>
          <p:cNvPr id="3" name="Text Placeholder 2"/>
          <p:cNvSpPr>
            <a:spLocks noGrp="1"/>
          </p:cNvSpPr>
          <p:nvPr>
            <p:ph type="body" idx="1"/>
          </p:nvPr>
        </p:nvSpPr>
        <p:spPr/>
        <p:txBody>
          <a:bodyPr/>
          <a:lstStyle/>
          <a:p>
            <a:r>
              <a:rPr lang="en-US" dirty="0"/>
              <a:t>Recognizing Your Needs:</a:t>
            </a:r>
          </a:p>
        </p:txBody>
      </p:sp>
      <p:sp>
        <p:nvSpPr>
          <p:cNvPr id="4" name="Content Placeholder 3"/>
          <p:cNvSpPr>
            <a:spLocks noGrp="1"/>
          </p:cNvSpPr>
          <p:nvPr>
            <p:ph sz="half" idx="2"/>
          </p:nvPr>
        </p:nvSpPr>
        <p:spPr/>
        <p:txBody>
          <a:bodyPr>
            <a:normAutofit/>
          </a:bodyPr>
          <a:lstStyle/>
          <a:p>
            <a:endParaRPr lang="en-US" dirty="0"/>
          </a:p>
          <a:p>
            <a:r>
              <a:rPr lang="en-US" dirty="0"/>
              <a:t>When do you need support</a:t>
            </a:r>
          </a:p>
          <a:p>
            <a:r>
              <a:rPr lang="en-US" dirty="0"/>
              <a:t>What kind of support do you need</a:t>
            </a:r>
          </a:p>
          <a:p>
            <a:r>
              <a:rPr lang="en-US" dirty="0"/>
              <a:t>What kind of boundaries do you need</a:t>
            </a:r>
          </a:p>
          <a:p>
            <a:pPr lvl="1"/>
            <a:endParaRPr lang="en-US" sz="1800" dirty="0"/>
          </a:p>
          <a:p>
            <a:pPr lvl="1"/>
            <a:endParaRPr lang="en-US" sz="1800" dirty="0"/>
          </a:p>
          <a:p>
            <a:endParaRPr lang="en-US" dirty="0"/>
          </a:p>
        </p:txBody>
      </p:sp>
      <p:sp>
        <p:nvSpPr>
          <p:cNvPr id="5" name="Text Placeholder 4"/>
          <p:cNvSpPr>
            <a:spLocks noGrp="1"/>
          </p:cNvSpPr>
          <p:nvPr>
            <p:ph type="body" sz="quarter" idx="3"/>
          </p:nvPr>
        </p:nvSpPr>
        <p:spPr/>
        <p:txBody>
          <a:bodyPr/>
          <a:lstStyle/>
          <a:p>
            <a:r>
              <a:rPr lang="en-US" dirty="0"/>
              <a:t>Develop Tools for Coping:</a:t>
            </a:r>
          </a:p>
        </p:txBody>
      </p:sp>
      <p:sp>
        <p:nvSpPr>
          <p:cNvPr id="6" name="Content Placeholder 5"/>
          <p:cNvSpPr>
            <a:spLocks noGrp="1"/>
          </p:cNvSpPr>
          <p:nvPr>
            <p:ph sz="quarter" idx="4"/>
          </p:nvPr>
        </p:nvSpPr>
        <p:spPr/>
        <p:txBody>
          <a:bodyPr/>
          <a:lstStyle/>
          <a:p>
            <a:pPr lvl="1"/>
            <a:endParaRPr lang="en-US" sz="1800" dirty="0"/>
          </a:p>
          <a:p>
            <a:pPr lvl="1"/>
            <a:r>
              <a:rPr lang="en-US" sz="1800" dirty="0"/>
              <a:t>Recognizing and respecting your boundaries</a:t>
            </a:r>
          </a:p>
          <a:p>
            <a:pPr lvl="1"/>
            <a:r>
              <a:rPr lang="en-US" sz="1800" dirty="0"/>
              <a:t>Supportive relationships/community</a:t>
            </a:r>
          </a:p>
          <a:p>
            <a:pPr lvl="1"/>
            <a:r>
              <a:rPr lang="en-US" sz="1800" dirty="0"/>
              <a:t>Interest/Activities/Hobbies</a:t>
            </a:r>
          </a:p>
          <a:p>
            <a:pPr lvl="1"/>
            <a:r>
              <a:rPr lang="en-US" sz="1800" dirty="0"/>
              <a:t>Self Care</a:t>
            </a:r>
          </a:p>
          <a:p>
            <a:endParaRPr lang="en-US" dirty="0"/>
          </a:p>
        </p:txBody>
      </p:sp>
    </p:spTree>
    <p:extLst>
      <p:ext uri="{BB962C8B-B14F-4D97-AF65-F5344CB8AC3E}">
        <p14:creationId xmlns:p14="http://schemas.microsoft.com/office/powerpoint/2010/main" val="29315225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4" y="1640110"/>
            <a:ext cx="8911687" cy="1280890"/>
          </a:xfrm>
        </p:spPr>
        <p:txBody>
          <a:bodyPr>
            <a:noAutofit/>
          </a:bodyPr>
          <a:lstStyle/>
          <a:p>
            <a:pPr algn="ctr"/>
            <a:r>
              <a:rPr lang="en-US" sz="2800" i="1" dirty="0"/>
              <a:t>“You see, love and grief are two sides of the same precious coin. One does not—and cannot—exist without the other. They are the yin and yang of our lives… If we allow ourselves the grace that comes with love, we must allow ourselves the grace that is required to mourn.” – Alan D. Wolfelt, Ph. D.</a:t>
            </a:r>
          </a:p>
        </p:txBody>
      </p:sp>
    </p:spTree>
    <p:extLst>
      <p:ext uri="{BB962C8B-B14F-4D97-AF65-F5344CB8AC3E}">
        <p14:creationId xmlns:p14="http://schemas.microsoft.com/office/powerpoint/2010/main" val="1114212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048747" y="1622730"/>
            <a:ext cx="5168825" cy="773629"/>
          </a:xfrm>
        </p:spPr>
        <p:txBody>
          <a:bodyPr>
            <a:normAutofit fontScale="90000"/>
          </a:bodyPr>
          <a:lstStyle/>
          <a:p>
            <a:pPr algn="ctr"/>
            <a:br>
              <a:rPr lang="en-US" dirty="0"/>
            </a:br>
            <a:br>
              <a:rPr lang="en-US" i="1" dirty="0"/>
            </a:br>
            <a:r>
              <a:rPr lang="en-US" i="1" dirty="0"/>
              <a:t>Bereavement Department </a:t>
            </a:r>
            <a:br>
              <a:rPr lang="en-US" i="1" dirty="0"/>
            </a:br>
            <a:r>
              <a:rPr lang="en-US" i="1" dirty="0"/>
              <a:t>Sutter Care At Home</a:t>
            </a:r>
            <a:br>
              <a:rPr lang="en-US" i="1" dirty="0"/>
            </a:br>
            <a:br>
              <a:rPr lang="en-US" i="1" dirty="0"/>
            </a:br>
            <a:r>
              <a:rPr lang="en-US" i="1" dirty="0"/>
              <a:t>(510) 263-0903</a:t>
            </a:r>
            <a:br>
              <a:rPr lang="en-US" i="1" dirty="0"/>
            </a:br>
            <a:br>
              <a:rPr lang="en-US" i="1" dirty="0"/>
            </a:br>
            <a:endParaRPr lang="en-US" i="1" dirty="0"/>
          </a:p>
        </p:txBody>
      </p:sp>
    </p:spTree>
    <p:extLst>
      <p:ext uri="{BB962C8B-B14F-4D97-AF65-F5344CB8AC3E}">
        <p14:creationId xmlns:p14="http://schemas.microsoft.com/office/powerpoint/2010/main" val="1007126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3874738"/>
          </a:xfrm>
        </p:spPr>
        <p:txBody>
          <a:bodyPr>
            <a:normAutofit/>
          </a:bodyPr>
          <a:lstStyle/>
          <a:p>
            <a:pPr algn="ctr"/>
            <a:r>
              <a:rPr lang="en-US" sz="6600" dirty="0"/>
              <a:t>Part I</a:t>
            </a:r>
            <a:br>
              <a:rPr lang="en-US" sz="6600" dirty="0"/>
            </a:br>
            <a:r>
              <a:rPr lang="en-US" sz="6600" dirty="0"/>
              <a:t>Understanding Grief</a:t>
            </a:r>
          </a:p>
        </p:txBody>
      </p:sp>
    </p:spTree>
    <p:extLst>
      <p:ext uri="{BB962C8B-B14F-4D97-AF65-F5344CB8AC3E}">
        <p14:creationId xmlns:p14="http://schemas.microsoft.com/office/powerpoint/2010/main" val="3614011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br>
              <a:rPr lang="en-US" sz="1200" dirty="0"/>
            </a:br>
            <a:r>
              <a:rPr lang="en-US" sz="1200" dirty="0"/>
              <a:t>Jamie Anderson</a:t>
            </a:r>
            <a:endParaRPr lang="en-US" dirty="0"/>
          </a:p>
        </p:txBody>
      </p:sp>
      <p:sp>
        <p:nvSpPr>
          <p:cNvPr id="3" name="Content Placeholder 2"/>
          <p:cNvSpPr>
            <a:spLocks noGrp="1"/>
          </p:cNvSpPr>
          <p:nvPr>
            <p:ph idx="1"/>
          </p:nvPr>
        </p:nvSpPr>
        <p:spPr>
          <a:xfrm>
            <a:off x="2589212" y="1714500"/>
            <a:ext cx="8915400" cy="4711700"/>
          </a:xfrm>
        </p:spPr>
        <p:txBody>
          <a:bodyPr>
            <a:normAutofit/>
          </a:bodyPr>
          <a:lstStyle/>
          <a:p>
            <a:pPr marL="0" indent="0">
              <a:buNone/>
            </a:pPr>
            <a:r>
              <a:rPr lang="en-US" sz="2400" dirty="0"/>
              <a:t>“Grief, I’ve learned, is really just love. It’s all the love you want to give, but cannot. All that unspent love gathers up in the corners of your eyes, the lump in your throat, and in that hallow part of your chest. </a:t>
            </a:r>
          </a:p>
          <a:p>
            <a:pPr marL="0" indent="0">
              <a:buNone/>
            </a:pPr>
            <a:r>
              <a:rPr lang="en-US" sz="2400" dirty="0"/>
              <a:t>Grief is just love with no place to go.”</a:t>
            </a:r>
          </a:p>
          <a:p>
            <a:pPr marL="0" indent="0">
              <a:buNone/>
            </a:pPr>
            <a:endParaRPr lang="en-US" sz="2400" dirty="0"/>
          </a:p>
          <a:p>
            <a:pPr marL="0" indent="0">
              <a:buNone/>
            </a:pPr>
            <a:r>
              <a:rPr lang="en-US" sz="1600" dirty="0"/>
              <a:t>Grief is also….</a:t>
            </a:r>
          </a:p>
        </p:txBody>
      </p:sp>
    </p:spTree>
    <p:extLst>
      <p:ext uri="{BB962C8B-B14F-4D97-AF65-F5344CB8AC3E}">
        <p14:creationId xmlns:p14="http://schemas.microsoft.com/office/powerpoint/2010/main" val="1235186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791968" y="0"/>
            <a:ext cx="8022335" cy="6858000"/>
          </a:xfrm>
          <a:prstGeom prst="rect">
            <a:avLst/>
          </a:prstGeom>
        </p:spPr>
      </p:pic>
    </p:spTree>
    <p:extLst>
      <p:ext uri="{BB962C8B-B14F-4D97-AF65-F5344CB8AC3E}">
        <p14:creationId xmlns:p14="http://schemas.microsoft.com/office/powerpoint/2010/main" val="1887776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720B3D7-57F9-42E9-BE06-BCE7EADA60BD}"/>
              </a:ext>
            </a:extLst>
          </p:cNvPr>
          <p:cNvSpPr>
            <a:spLocks noGrp="1"/>
          </p:cNvSpPr>
          <p:nvPr>
            <p:ph type="title"/>
          </p:nvPr>
        </p:nvSpPr>
        <p:spPr/>
        <p:txBody>
          <a:bodyPr/>
          <a:lstStyle/>
          <a:p>
            <a:r>
              <a:rPr lang="en-US" dirty="0"/>
              <a:t>Teens Common Grief Reactions</a:t>
            </a:r>
          </a:p>
        </p:txBody>
      </p:sp>
      <p:sp>
        <p:nvSpPr>
          <p:cNvPr id="5" name="Content Placeholder 4">
            <a:extLst>
              <a:ext uri="{FF2B5EF4-FFF2-40B4-BE49-F238E27FC236}">
                <a16:creationId xmlns:a16="http://schemas.microsoft.com/office/drawing/2014/main" id="{78C7ACD6-B699-4A3D-993E-51C8BD99AFC0}"/>
              </a:ext>
            </a:extLst>
          </p:cNvPr>
          <p:cNvSpPr>
            <a:spLocks noGrp="1"/>
          </p:cNvSpPr>
          <p:nvPr>
            <p:ph idx="1"/>
          </p:nvPr>
        </p:nvSpPr>
        <p:spPr/>
        <p:txBody>
          <a:bodyPr/>
          <a:lstStyle/>
          <a:p>
            <a:r>
              <a:rPr lang="en-US" dirty="0"/>
              <a:t>Anger</a:t>
            </a:r>
          </a:p>
          <a:p>
            <a:r>
              <a:rPr lang="en-US" dirty="0"/>
              <a:t>Sadness</a:t>
            </a:r>
          </a:p>
          <a:p>
            <a:r>
              <a:rPr lang="en-US" dirty="0"/>
              <a:t>Guilt</a:t>
            </a:r>
          </a:p>
          <a:p>
            <a:r>
              <a:rPr lang="en-US" dirty="0"/>
              <a:t>Abandonment</a:t>
            </a:r>
          </a:p>
          <a:p>
            <a:r>
              <a:rPr lang="en-US" dirty="0"/>
              <a:t>Anxiety</a:t>
            </a:r>
          </a:p>
        </p:txBody>
      </p:sp>
    </p:spTree>
    <p:extLst>
      <p:ext uri="{BB962C8B-B14F-4D97-AF65-F5344CB8AC3E}">
        <p14:creationId xmlns:p14="http://schemas.microsoft.com/office/powerpoint/2010/main" val="3437787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Grief Versus Mourning</a:t>
            </a:r>
          </a:p>
        </p:txBody>
      </p:sp>
      <p:sp>
        <p:nvSpPr>
          <p:cNvPr id="3" name="Text Placeholder 2"/>
          <p:cNvSpPr>
            <a:spLocks noGrp="1"/>
          </p:cNvSpPr>
          <p:nvPr>
            <p:ph type="body" idx="1"/>
          </p:nvPr>
        </p:nvSpPr>
        <p:spPr/>
        <p:txBody>
          <a:bodyPr/>
          <a:lstStyle/>
          <a:p>
            <a:r>
              <a:rPr lang="en-US" dirty="0"/>
              <a:t>Grief</a:t>
            </a:r>
          </a:p>
        </p:txBody>
      </p:sp>
      <p:sp>
        <p:nvSpPr>
          <p:cNvPr id="4" name="Content Placeholder 3"/>
          <p:cNvSpPr>
            <a:spLocks noGrp="1"/>
          </p:cNvSpPr>
          <p:nvPr>
            <p:ph sz="half" idx="2"/>
          </p:nvPr>
        </p:nvSpPr>
        <p:spPr/>
        <p:txBody>
          <a:bodyPr/>
          <a:lstStyle/>
          <a:p>
            <a:r>
              <a:rPr lang="en-US" dirty="0"/>
              <a:t>The INTERNAL state of intense feelings in response to a loss marked by intense emotional suffering.</a:t>
            </a:r>
          </a:p>
        </p:txBody>
      </p:sp>
      <p:sp>
        <p:nvSpPr>
          <p:cNvPr id="5" name="Text Placeholder 4"/>
          <p:cNvSpPr>
            <a:spLocks noGrp="1"/>
          </p:cNvSpPr>
          <p:nvPr>
            <p:ph type="body" sz="quarter" idx="3"/>
          </p:nvPr>
        </p:nvSpPr>
        <p:spPr/>
        <p:txBody>
          <a:bodyPr/>
          <a:lstStyle/>
          <a:p>
            <a:r>
              <a:rPr lang="en-US" dirty="0"/>
              <a:t>Mourning</a:t>
            </a:r>
          </a:p>
        </p:txBody>
      </p:sp>
      <p:sp>
        <p:nvSpPr>
          <p:cNvPr id="6" name="Content Placeholder 5"/>
          <p:cNvSpPr>
            <a:spLocks noGrp="1"/>
          </p:cNvSpPr>
          <p:nvPr>
            <p:ph sz="quarter" idx="4"/>
          </p:nvPr>
        </p:nvSpPr>
        <p:spPr/>
        <p:txBody>
          <a:bodyPr/>
          <a:lstStyle/>
          <a:p>
            <a:r>
              <a:rPr lang="en-US" dirty="0"/>
              <a:t>The EXTERNAL state of expressing one’s grief. Expressing grief outwardly enables an individual to release intense feelings. </a:t>
            </a:r>
          </a:p>
        </p:txBody>
      </p:sp>
    </p:spTree>
    <p:extLst>
      <p:ext uri="{BB962C8B-B14F-4D97-AF65-F5344CB8AC3E}">
        <p14:creationId xmlns:p14="http://schemas.microsoft.com/office/powerpoint/2010/main" val="3255344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Grief Look Like?</a:t>
            </a:r>
          </a:p>
        </p:txBody>
      </p:sp>
      <p:sp>
        <p:nvSpPr>
          <p:cNvPr id="3" name="Content Placeholder 2"/>
          <p:cNvSpPr>
            <a:spLocks noGrp="1"/>
          </p:cNvSpPr>
          <p:nvPr>
            <p:ph idx="1"/>
          </p:nvPr>
        </p:nvSpPr>
        <p:spPr/>
        <p:txBody>
          <a:bodyPr/>
          <a:lstStyle/>
          <a:p>
            <a:endParaRPr lang="en-US" dirty="0"/>
          </a:p>
        </p:txBody>
      </p:sp>
      <p:pic>
        <p:nvPicPr>
          <p:cNvPr id="4" name="Picture 3"/>
          <p:cNvPicPr>
            <a:picLocks noChangeAspect="1"/>
          </p:cNvPicPr>
          <p:nvPr/>
        </p:nvPicPr>
        <p:blipFill>
          <a:blip r:embed="rId3"/>
          <a:stretch>
            <a:fillRect/>
          </a:stretch>
        </p:blipFill>
        <p:spPr>
          <a:xfrm>
            <a:off x="1409700" y="1193800"/>
            <a:ext cx="10680699" cy="5575300"/>
          </a:xfrm>
          <a:prstGeom prst="rect">
            <a:avLst/>
          </a:prstGeom>
        </p:spPr>
      </p:pic>
    </p:spTree>
    <p:extLst>
      <p:ext uri="{BB962C8B-B14F-4D97-AF65-F5344CB8AC3E}">
        <p14:creationId xmlns:p14="http://schemas.microsoft.com/office/powerpoint/2010/main" val="1731410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Styles of Grieving</a:t>
            </a:r>
          </a:p>
        </p:txBody>
      </p:sp>
      <p:sp>
        <p:nvSpPr>
          <p:cNvPr id="3" name="Text Placeholder 2"/>
          <p:cNvSpPr>
            <a:spLocks noGrp="1"/>
          </p:cNvSpPr>
          <p:nvPr>
            <p:ph type="body" idx="1"/>
          </p:nvPr>
        </p:nvSpPr>
        <p:spPr/>
        <p:txBody>
          <a:bodyPr/>
          <a:lstStyle/>
          <a:p>
            <a:r>
              <a:rPr lang="en-US" sz="2800" b="1" dirty="0"/>
              <a:t>Intuitive</a:t>
            </a:r>
          </a:p>
        </p:txBody>
      </p:sp>
      <p:sp>
        <p:nvSpPr>
          <p:cNvPr id="4" name="Content Placeholder 3"/>
          <p:cNvSpPr>
            <a:spLocks noGrp="1"/>
          </p:cNvSpPr>
          <p:nvPr>
            <p:ph sz="half" idx="2"/>
          </p:nvPr>
        </p:nvSpPr>
        <p:spPr>
          <a:xfrm>
            <a:off x="2319454" y="3189248"/>
            <a:ext cx="4612651" cy="2713777"/>
          </a:xfrm>
        </p:spPr>
        <p:txBody>
          <a:bodyPr>
            <a:noAutofit/>
          </a:bodyPr>
          <a:lstStyle/>
          <a:p>
            <a:r>
              <a:rPr lang="en-US" sz="2400" dirty="0"/>
              <a:t>Experience grief as waves of emotion.</a:t>
            </a:r>
          </a:p>
          <a:p>
            <a:r>
              <a:rPr lang="en-US" sz="2400" dirty="0"/>
              <a:t>Feel the need to express their grief and often seek support from others. </a:t>
            </a:r>
          </a:p>
        </p:txBody>
      </p:sp>
      <p:sp>
        <p:nvSpPr>
          <p:cNvPr id="5" name="Text Placeholder 4"/>
          <p:cNvSpPr>
            <a:spLocks noGrp="1"/>
          </p:cNvSpPr>
          <p:nvPr>
            <p:ph type="body" sz="quarter" idx="3"/>
          </p:nvPr>
        </p:nvSpPr>
        <p:spPr/>
        <p:txBody>
          <a:bodyPr/>
          <a:lstStyle/>
          <a:p>
            <a:r>
              <a:rPr lang="en-US" sz="2800" b="1" dirty="0"/>
              <a:t>Instrumental </a:t>
            </a:r>
          </a:p>
        </p:txBody>
      </p:sp>
      <p:sp>
        <p:nvSpPr>
          <p:cNvPr id="6" name="Content Placeholder 5"/>
          <p:cNvSpPr>
            <a:spLocks noGrp="1"/>
          </p:cNvSpPr>
          <p:nvPr>
            <p:ph sz="quarter" idx="4"/>
          </p:nvPr>
        </p:nvSpPr>
        <p:spPr>
          <a:xfrm>
            <a:off x="7506629" y="3189247"/>
            <a:ext cx="4269059" cy="3300763"/>
          </a:xfrm>
        </p:spPr>
        <p:txBody>
          <a:bodyPr>
            <a:normAutofit fontScale="25000" lnSpcReduction="20000"/>
          </a:bodyPr>
          <a:lstStyle/>
          <a:p>
            <a:r>
              <a:rPr lang="en-US" sz="9600" dirty="0"/>
              <a:t>Experience grief as cognitive or physical symptoms.</a:t>
            </a:r>
          </a:p>
          <a:p>
            <a:r>
              <a:rPr lang="en-US" sz="9600" dirty="0"/>
              <a:t>Typically they will cognitively process their grief and/or immerse themselves in activities. </a:t>
            </a:r>
          </a:p>
          <a:p>
            <a:endParaRPr lang="en-US" sz="11200" dirty="0"/>
          </a:p>
          <a:p>
            <a:endParaRPr lang="en-US" sz="7000" dirty="0"/>
          </a:p>
          <a:p>
            <a:endParaRPr lang="en-US" sz="7000" dirty="0"/>
          </a:p>
          <a:p>
            <a:endParaRPr lang="en-US" sz="7000" dirty="0"/>
          </a:p>
          <a:p>
            <a:endParaRPr lang="en-US" sz="7000" dirty="0"/>
          </a:p>
          <a:p>
            <a:pPr marL="0" indent="0" algn="r">
              <a:buNone/>
            </a:pPr>
            <a:r>
              <a:rPr lang="en-US" sz="7000" dirty="0"/>
              <a:t>Taken from  </a:t>
            </a:r>
            <a:r>
              <a:rPr lang="en-US" sz="7000" i="1" dirty="0"/>
              <a:t>Men Don’t Cry…Women Do: Transcending Gender Stereotypes of Grief </a:t>
            </a:r>
            <a:r>
              <a:rPr lang="en-US" sz="7000" dirty="0"/>
              <a:t>Martin &amp; Doka, 2000, p. 5</a:t>
            </a:r>
          </a:p>
        </p:txBody>
      </p:sp>
    </p:spTree>
    <p:extLst>
      <p:ext uri="{BB962C8B-B14F-4D97-AF65-F5344CB8AC3E}">
        <p14:creationId xmlns:p14="http://schemas.microsoft.com/office/powerpoint/2010/main" val="36180925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A51C0A67865114F9FF890D65F627B41" ma:contentTypeVersion="5" ma:contentTypeDescription="Create a new document." ma:contentTypeScope="" ma:versionID="40c06c135e925c415d97ac953569beed">
  <xsd:schema xmlns:xsd="http://www.w3.org/2001/XMLSchema" xmlns:xs="http://www.w3.org/2001/XMLSchema" xmlns:p="http://schemas.microsoft.com/office/2006/metadata/properties" xmlns:ns3="23b76127-9272-4ec6-9c2e-89d0bf853124" targetNamespace="http://schemas.microsoft.com/office/2006/metadata/properties" ma:root="true" ma:fieldsID="0cf5b85eed3471bddefd566fc94dcf18" ns3:_="">
    <xsd:import namespace="23b76127-9272-4ec6-9c2e-89d0bf85312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b76127-9272-4ec6-9c2e-89d0bf85312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6E4F5AF-0BE1-4FFB-A15E-6D138347D0A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b76127-9272-4ec6-9c2e-89d0bf85312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CF971D8-6284-4006-9FE4-EDBD94203865}">
  <ds:schemaRefs>
    <ds:schemaRef ds:uri="http://purl.org/dc/dcmitype/"/>
    <ds:schemaRef ds:uri="http://schemas.microsoft.com/office/infopath/2007/PartnerControls"/>
    <ds:schemaRef ds:uri="http://schemas.microsoft.com/office/2006/documentManagement/types"/>
    <ds:schemaRef ds:uri="http://schemas.microsoft.com/office/2006/metadata/properties"/>
    <ds:schemaRef ds:uri="http://purl.org/dc/terms/"/>
    <ds:schemaRef ds:uri="http://schemas.openxmlformats.org/package/2006/metadata/core-properties"/>
    <ds:schemaRef ds:uri="23b76127-9272-4ec6-9c2e-89d0bf853124"/>
    <ds:schemaRef ds:uri="http://www.w3.org/XML/1998/namespace"/>
    <ds:schemaRef ds:uri="http://purl.org/dc/elements/1.1/"/>
  </ds:schemaRefs>
</ds:datastoreItem>
</file>

<file path=customXml/itemProps3.xml><?xml version="1.0" encoding="utf-8"?>
<ds:datastoreItem xmlns:ds="http://schemas.openxmlformats.org/officeDocument/2006/customXml" ds:itemID="{AB092192-B939-4B93-A791-A406E339F28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Wisp</Template>
  <TotalTime>1766</TotalTime>
  <Words>3504</Words>
  <Application>Microsoft Office PowerPoint</Application>
  <PresentationFormat>Widescreen</PresentationFormat>
  <Paragraphs>336</Paragraphs>
  <Slides>24</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Century Gothic</vt:lpstr>
      <vt:lpstr>Wingdings 3</vt:lpstr>
      <vt:lpstr>Wisp</vt:lpstr>
      <vt:lpstr>Grief 101 </vt:lpstr>
      <vt:lpstr>Presentation Topics:</vt:lpstr>
      <vt:lpstr>Part I Understanding Grief</vt:lpstr>
      <vt:lpstr> Jamie Anderson</vt:lpstr>
      <vt:lpstr>PowerPoint Presentation</vt:lpstr>
      <vt:lpstr>Teens Common Grief Reactions</vt:lpstr>
      <vt:lpstr>Grief Versus Mourning</vt:lpstr>
      <vt:lpstr>What Does Grief Look Like?</vt:lpstr>
      <vt:lpstr>Styles of Grieving</vt:lpstr>
      <vt:lpstr>Worden’s Tasks of Mourning</vt:lpstr>
      <vt:lpstr>Teens Task of Mourning</vt:lpstr>
      <vt:lpstr>Grief Versus Depression </vt:lpstr>
      <vt:lpstr>Grief and Attachment </vt:lpstr>
      <vt:lpstr>Grief and Trauma</vt:lpstr>
      <vt:lpstr>Part II How to Help</vt:lpstr>
      <vt:lpstr>What to say/not to say</vt:lpstr>
      <vt:lpstr>Companioning</vt:lpstr>
      <vt:lpstr>Possible Grief Reactions and Helpful Adult Response</vt:lpstr>
      <vt:lpstr>What we need during Grief</vt:lpstr>
      <vt:lpstr>What helps</vt:lpstr>
      <vt:lpstr>Getting your teen to express</vt:lpstr>
      <vt:lpstr>Helping Yourself as a Caregiver What is self care? Meeting your self where you are at.</vt:lpstr>
      <vt:lpstr>“You see, love and grief are two sides of the same precious coin. One does not—and cannot—exist without the other. They are the yin and yang of our lives… If we allow ourselves the grace that comes with love, we must allow ourselves the grace that is required to mourn.” – Alan D. Wolfelt, Ph. D.</vt:lpstr>
      <vt:lpstr>  Bereavement Department  Sutter Care At Home  (510) 263-0903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Grief 101</dc:title>
  <dc:creator>Haro, Elisa</dc:creator>
  <cp:lastModifiedBy>Richheimer, Chela S</cp:lastModifiedBy>
  <cp:revision>124</cp:revision>
  <cp:lastPrinted>2022-11-15T21:23:07Z</cp:lastPrinted>
  <dcterms:created xsi:type="dcterms:W3CDTF">2018-12-19T18:24:11Z</dcterms:created>
  <dcterms:modified xsi:type="dcterms:W3CDTF">2022-11-15T21:42:41Z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0x010100BA51C0A67865114F9FF890D65F627B41</vt:lpwstr>
  </property>
</Properties>
</file>